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notesMasterIdLst>
    <p:notesMasterId r:id="rId13"/>
  </p:notesMasterIdLst>
  <p:sldIdLst>
    <p:sldId id="425" r:id="rId2"/>
    <p:sldId id="415" r:id="rId3"/>
    <p:sldId id="416" r:id="rId4"/>
    <p:sldId id="418" r:id="rId5"/>
    <p:sldId id="421" r:id="rId6"/>
    <p:sldId id="420" r:id="rId7"/>
    <p:sldId id="422" r:id="rId8"/>
    <p:sldId id="419" r:id="rId9"/>
    <p:sldId id="423" r:id="rId10"/>
    <p:sldId id="427" r:id="rId11"/>
    <p:sldId id="426" r:id="rId12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D7EB131-9AA8-4858-A8E1-973E8127B6F6}">
          <p14:sldIdLst>
            <p14:sldId id="425"/>
            <p14:sldId id="415"/>
            <p14:sldId id="416"/>
            <p14:sldId id="418"/>
            <p14:sldId id="421"/>
            <p14:sldId id="420"/>
            <p14:sldId id="422"/>
            <p14:sldId id="419"/>
            <p14:sldId id="423"/>
            <p14:sldId id="427"/>
            <p14:sldId id="42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D0EB96"/>
    <a:srgbClr val="EAF6D1"/>
    <a:srgbClr val="659637"/>
    <a:srgbClr val="91C229"/>
    <a:srgbClr val="D9EFA9"/>
    <a:srgbClr val="E1F2BB"/>
    <a:srgbClr val="DEEBF7"/>
    <a:srgbClr val="FFCC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89695" autoAdjust="0"/>
  </p:normalViewPr>
  <p:slideViewPr>
    <p:cSldViewPr snapToGrid="0">
      <p:cViewPr>
        <p:scale>
          <a:sx n="85" d="100"/>
          <a:sy n="85" d="100"/>
        </p:scale>
        <p:origin x="-63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6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84331950245741"/>
          <c:y val="0.15194130563520955"/>
          <c:w val="0.80491057583558823"/>
          <c:h val="0.506057070559758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Жалобы в службу iKomek - 109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1 кв.2022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700</c:v>
                </c:pt>
                <c:pt idx="1">
                  <c:v>477</c:v>
                </c:pt>
                <c:pt idx="2">
                  <c:v>281</c:v>
                </c:pt>
                <c:pt idx="3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C1-4830-9241-C315E19FFFF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9699584"/>
        <c:axId val="39751680"/>
      </c:barChart>
      <c:catAx>
        <c:axId val="3969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751680"/>
        <c:crosses val="autoZero"/>
        <c:auto val="1"/>
        <c:lblAlgn val="ctr"/>
        <c:lblOffset val="100"/>
        <c:noMultiLvlLbl val="0"/>
      </c:catAx>
      <c:valAx>
        <c:axId val="3975168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699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CC66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871AA-B72B-4787-B036-E55A71F1D97B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EDF1C-337F-4594-A26D-7F2C1D78E3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2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EDF1C-337F-4594-A26D-7F2C1D78E3E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90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EDF1C-337F-4594-A26D-7F2C1D78E3E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154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EDF1C-337F-4594-A26D-7F2C1D78E3E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932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78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321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441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947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9635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969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560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2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58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92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5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6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706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80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874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36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1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1.jpeg"/><Relationship Id="rId7" Type="http://schemas.openxmlformats.org/officeDocument/2006/relationships/image" Target="../media/image10.png"/><Relationship Id="rId2" Type="http://schemas.openxmlformats.org/officeDocument/2006/relationships/hyperlink" Target="https://103-astana.kz/blog-glavnogo-vracha/index.php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-121298" y="2301278"/>
            <a:ext cx="6958204" cy="1272346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ПРОЕКТЫ</a:t>
            </a:r>
            <a:r>
              <a:rPr lang="ru-RU" sz="24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 улучшению качества оказания государственной услуги «Вызов скорой медицинской помощи»  ГКП на ПХВ «Городская станция скорой медицинской помощи» </a:t>
            </a:r>
            <a:r>
              <a:rPr lang="ru-RU" sz="2400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акимата</a:t>
            </a:r>
            <a:r>
              <a:rPr lang="ru-RU" sz="24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г. </a:t>
            </a:r>
            <a:r>
              <a:rPr lang="ru-RU" sz="2400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Нур</a:t>
            </a:r>
            <a:r>
              <a:rPr lang="ru-RU" sz="24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-Султан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9" y="410547"/>
            <a:ext cx="1330062" cy="1208752"/>
          </a:xfrm>
          <a:prstGeom prst="rect">
            <a:avLst/>
          </a:prstGeom>
        </p:spPr>
      </p:pic>
      <p:pic>
        <p:nvPicPr>
          <p:cNvPr id="7" name="Picture 4" descr="ÐÐ°ÑÑÐ¸Ð½ÐºÐ¸ Ð¿Ð¾ Ð·Ð°Ð¿ÑÐ¾ÑÑ Ð»Ð¾Ð³Ð¾ÑÐ¸Ð¿ Ð·Ð´ÑÐ°Ð²Ð¾Ð¾Ñ Ð°ÑÑÐ°Ð½Ð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37" y="5920847"/>
            <a:ext cx="1531735" cy="9286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43638" y="5474808"/>
            <a:ext cx="6605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Заместитель директора по ККМУ  Г. </a:t>
            </a:r>
            <a:r>
              <a:rPr lang="ru-RU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Туякова</a:t>
            </a: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MBA</a:t>
            </a:r>
          </a:p>
          <a:p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врач высшей категории.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43" y="1036272"/>
            <a:ext cx="5083908" cy="4014745"/>
          </a:xfrm>
          <a:prstGeom prst="rect">
            <a:avLst/>
          </a:prstGeom>
        </p:spPr>
      </p:pic>
      <p:sp>
        <p:nvSpPr>
          <p:cNvPr id="13" name="Половина рамки 12"/>
          <p:cNvSpPr/>
          <p:nvPr/>
        </p:nvSpPr>
        <p:spPr>
          <a:xfrm>
            <a:off x="6595713" y="297901"/>
            <a:ext cx="985596" cy="893196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10800000">
            <a:off x="10979967" y="5108395"/>
            <a:ext cx="985596" cy="893196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оловина рамки 14"/>
          <p:cNvSpPr/>
          <p:nvPr/>
        </p:nvSpPr>
        <p:spPr>
          <a:xfrm>
            <a:off x="6717637" y="452112"/>
            <a:ext cx="985596" cy="893196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оловина рамки 15"/>
          <p:cNvSpPr/>
          <p:nvPr/>
        </p:nvSpPr>
        <p:spPr>
          <a:xfrm rot="10800000">
            <a:off x="11119277" y="5295056"/>
            <a:ext cx="985596" cy="893196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12-конечная звезда 17"/>
          <p:cNvSpPr/>
          <p:nvPr/>
        </p:nvSpPr>
        <p:spPr>
          <a:xfrm rot="21444169">
            <a:off x="9292481" y="3312886"/>
            <a:ext cx="1194319" cy="740536"/>
          </a:xfrm>
          <a:prstGeom prst="star12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103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6583" y="292333"/>
            <a:ext cx="1325865" cy="128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1129342" y="6231293"/>
            <a:ext cx="5144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>
                <a:latin typeface="Century Gothic" panose="020B0502020202020204" pitchFamily="34" charset="0"/>
                <a:cs typeface="Times New Roman" panose="02020603050405020304" pitchFamily="18" charset="0"/>
              </a:rPr>
              <a:t>Управление общественного здравоохранения города </a:t>
            </a:r>
            <a:r>
              <a:rPr lang="ru-RU" sz="1400" u="sng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Нур</a:t>
            </a:r>
            <a:r>
              <a:rPr lang="ru-RU" sz="1400" u="sng" dirty="0">
                <a:latin typeface="Century Gothic" panose="020B0502020202020204" pitchFamily="34" charset="0"/>
                <a:cs typeface="Times New Roman" panose="02020603050405020304" pitchFamily="18" charset="0"/>
              </a:rPr>
              <a:t>-Султан</a:t>
            </a:r>
          </a:p>
        </p:txBody>
      </p:sp>
    </p:spTree>
    <p:extLst>
      <p:ext uri="{BB962C8B-B14F-4D97-AF65-F5344CB8AC3E}">
        <p14:creationId xmlns:p14="http://schemas.microsoft.com/office/powerpoint/2010/main" val="2121487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661" y="1043609"/>
            <a:ext cx="7135715" cy="4444621"/>
          </a:xfrm>
          <a:prstGeom prst="rect">
            <a:avLst/>
          </a:prstGeom>
          <a:solidFill>
            <a:srgbClr val="FFC000"/>
          </a:solidFill>
          <a:ln w="57150">
            <a:solidFill>
              <a:srgbClr val="D0EB96"/>
            </a:solidFill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3897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ГОРОДСКОЙ ЦЕНТР МОНИТОРИНГА И ОПЕРАТИВНОГО РЕАГИРОВАНИЯ АКИМАТА ГОРОДА НУР-СУЛТАН – «iKOMEK109»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0" y="3202522"/>
            <a:ext cx="5750312" cy="429322"/>
          </a:xfrm>
        </p:spPr>
        <p:txBody>
          <a:bodyPr/>
          <a:lstStyle/>
          <a:p>
            <a:pPr lvl="8"/>
            <a:endParaRPr lang="ru-RU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2C5F03-6750-53AF-2F18-E5BAC5C0EB26}"/>
              </a:ext>
            </a:extLst>
          </p:cNvPr>
          <p:cNvSpPr txBox="1"/>
          <p:nvPr/>
        </p:nvSpPr>
        <p:spPr>
          <a:xfrm>
            <a:off x="466692" y="1005753"/>
            <a:ext cx="422457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0" i="0" dirty="0">
                <a:solidFill>
                  <a:schemeClr val="accent4"/>
                </a:solidFill>
                <a:effectLst/>
                <a:latin typeface="Century Gothic" panose="020B0502020202020204" pitchFamily="34" charset="0"/>
              </a:rPr>
              <a:t>Задачи </a:t>
            </a:r>
            <a:r>
              <a:rPr lang="en-US" b="0" i="0" dirty="0">
                <a:solidFill>
                  <a:schemeClr val="accent4"/>
                </a:solidFill>
                <a:effectLst/>
                <a:latin typeface="Century Gothic" panose="020B0502020202020204" pitchFamily="34" charset="0"/>
              </a:rPr>
              <a:t>«iKOMEK109»</a:t>
            </a:r>
            <a:endParaRPr lang="ru-RU" b="0" i="0" dirty="0">
              <a:solidFill>
                <a:schemeClr val="accent4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endParaRPr lang="ru-RU" b="0" i="0" dirty="0">
              <a:solidFill>
                <a:schemeClr val="accent4"/>
              </a:solidFill>
              <a:effectLst/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b="0" i="0" dirty="0">
                <a:solidFill>
                  <a:schemeClr val="accent4"/>
                </a:solidFill>
                <a:effectLst/>
                <a:latin typeface="Century Gothic" panose="020B0502020202020204" pitchFamily="34" charset="0"/>
              </a:rPr>
              <a:t>Круглосуточный приём обращений по вопросам жизнеобеспечения и безопасности</a:t>
            </a:r>
          </a:p>
          <a:p>
            <a:pPr algn="just"/>
            <a:endParaRPr lang="ru-RU" sz="1600" b="0" i="0" dirty="0">
              <a:solidFill>
                <a:schemeClr val="accent4"/>
              </a:solidFill>
              <a:effectLst/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Обеспечение единой технической инфраструктурой для эффективной работы городских и экстренных служб</a:t>
            </a:r>
          </a:p>
          <a:p>
            <a:pPr algn="just"/>
            <a:endParaRPr lang="ru-R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Анализ, выявление системных проблем города и поиск лучших мировых практик для их решения и адаптации в городе</a:t>
            </a:r>
          </a:p>
          <a:p>
            <a:pPr algn="just"/>
            <a:endParaRPr lang="ru-R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Мониторинг качества обслуживания городскими службами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6F3AA6-2A92-220C-F6A9-C47D95D227E9}"/>
              </a:ext>
            </a:extLst>
          </p:cNvPr>
          <p:cNvSpPr txBox="1"/>
          <p:nvPr/>
        </p:nvSpPr>
        <p:spPr>
          <a:xfrm>
            <a:off x="810719" y="5865555"/>
            <a:ext cx="6613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entury Gothic" panose="020B0502020202020204" pitchFamily="34" charset="0"/>
              </a:rPr>
              <a:t>http://www.ikomekastana.kz/</a:t>
            </a:r>
          </a:p>
        </p:txBody>
      </p:sp>
    </p:spTree>
    <p:extLst>
      <p:ext uri="{BB962C8B-B14F-4D97-AF65-F5344CB8AC3E}">
        <p14:creationId xmlns:p14="http://schemas.microsoft.com/office/powerpoint/2010/main" val="1044843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50" y="410547"/>
            <a:ext cx="1188744" cy="1080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7435" y="292333"/>
            <a:ext cx="1325865" cy="128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ÐÐ°ÑÑÐ¸Ð½ÐºÐ¸ Ð¿Ð¾ Ð·Ð°Ð¿ÑÐ¾ÑÑ Ð»Ð¾Ð³Ð¾ÑÐ¸Ð¿ Ð·Ð´ÑÐ°Ð²Ð¾Ð¾Ñ Ð°ÑÑÐ°Ð½Ð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48" y="5876162"/>
            <a:ext cx="1436538" cy="76345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20686" y="6257890"/>
            <a:ext cx="62926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Управление общественного здравоохранения города </a:t>
            </a:r>
            <a:r>
              <a:rPr lang="ru-RU" sz="14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Нур</a:t>
            </a:r>
            <a:r>
              <a:rPr lang="ru-RU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-Султан</a:t>
            </a:r>
          </a:p>
        </p:txBody>
      </p:sp>
      <p:pic>
        <p:nvPicPr>
          <p:cNvPr id="9" name="Рисунок 8" descr="Скорая помощь со сплошной заливкой">
            <a:extLst>
              <a:ext uri="{FF2B5EF4-FFF2-40B4-BE49-F238E27FC236}">
                <a16:creationId xmlns:a16="http://schemas.microsoft.com/office/drawing/2014/main" xmlns="" id="{BCC3B8F7-9145-443E-ED8F-3966CACF21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10961114" y="0"/>
            <a:ext cx="967409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843F6D-EA62-982E-4399-14F796AF895B}"/>
              </a:ext>
            </a:extLst>
          </p:cNvPr>
          <p:cNvSpPr txBox="1"/>
          <p:nvPr/>
        </p:nvSpPr>
        <p:spPr>
          <a:xfrm>
            <a:off x="3637722" y="3225541"/>
            <a:ext cx="5895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БЛАГОДАРЮ ЗА ВНИМАНИЕ</a:t>
            </a:r>
            <a:r>
              <a:rPr lang="ru-RU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779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4058"/>
            <a:ext cx="12192000" cy="1038874"/>
          </a:xfrm>
          <a:prstGeom prst="rect">
            <a:avLst/>
          </a:prstGeom>
          <a:solidFill>
            <a:srgbClr val="EAF6D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Проекты по улучшению качества оказания государственной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услуги «Вызов скорой медицинской помощи»</a:t>
            </a:r>
            <a:endParaRPr lang="ru-RU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4479" y="4888665"/>
            <a:ext cx="5425952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kern="1800" dirty="0">
                <a:latin typeface="Century Gothic" panose="020B0502020202020204" pitchFamily="34" charset="0"/>
                <a:ea typeface="Times New Roman" panose="02020603050405020304" pitchFamily="18" charset="0"/>
              </a:rPr>
              <a:t>4. Инцидент – 103</a:t>
            </a:r>
            <a:endParaRPr lang="ru-RU" sz="24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03042" y="4011779"/>
            <a:ext cx="2705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Telegram-bot</a:t>
            </a:r>
            <a:r>
              <a:rPr lang="ru-RU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@ns103bot</a:t>
            </a:r>
            <a:r>
              <a:rPr lang="ru-RU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127" y="1189734"/>
            <a:ext cx="1967082" cy="12062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1065066" y="2651877"/>
            <a:ext cx="5425952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Century Gothic" panose="020B0502020202020204" pitchFamily="34" charset="0"/>
                <a:ea typeface="Calibri" panose="020F0502020204030204" pitchFamily="34" charset="0"/>
              </a:rPr>
              <a:t>2. «SMART HELP–Доступный двор»</a:t>
            </a:r>
            <a:endParaRPr lang="ru-RU" sz="24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23648" y="1439118"/>
            <a:ext cx="5425952" cy="4830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1. «</a:t>
            </a:r>
            <a:r>
              <a:rPr lang="ru-RU" sz="2400" dirty="0">
                <a:latin typeface="Century Gothic" panose="020B0502020202020204" pitchFamily="34" charset="0"/>
                <a:ea typeface="Calibri" panose="020F0502020204030204" pitchFamily="34" charset="0"/>
              </a:rPr>
              <a:t>Зеленый светофор»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6CC4674-8BA8-F694-F535-E740644B0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126" y="2456642"/>
            <a:ext cx="1967083" cy="1028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3E7D21E-8606-48AE-A423-C3F3CA6659E7}"/>
              </a:ext>
            </a:extLst>
          </p:cNvPr>
          <p:cNvSpPr/>
          <p:nvPr/>
        </p:nvSpPr>
        <p:spPr>
          <a:xfrm>
            <a:off x="1074479" y="3770271"/>
            <a:ext cx="6038238" cy="47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kern="1800" dirty="0">
                <a:latin typeface="Century Gothic" panose="020B0502020202020204" pitchFamily="34" charset="0"/>
                <a:ea typeface="Times New Roman" panose="02020603050405020304" pitchFamily="18" charset="0"/>
              </a:rPr>
              <a:t>3. Чат-бот социальной сети</a:t>
            </a:r>
            <a:r>
              <a:rPr lang="ru-RU" sz="24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400" kern="1800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Telegram</a:t>
            </a:r>
            <a:endParaRPr lang="ru-RU" sz="2400" dirty="0"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539" y="4513962"/>
            <a:ext cx="13906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A43ABB9-CDC9-7645-A044-0B73C4E674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027" y="4474089"/>
            <a:ext cx="1650392" cy="1250394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300" y="4614304"/>
            <a:ext cx="15367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Скорая помощь со сплошной заливкой">
            <a:extLst>
              <a:ext uri="{FF2B5EF4-FFF2-40B4-BE49-F238E27FC236}">
                <a16:creationId xmlns:a16="http://schemas.microsoft.com/office/drawing/2014/main" xmlns="" id="{BCC3B8F7-9145-443E-ED8F-3966CACF21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11108919" y="144916"/>
            <a:ext cx="967409" cy="914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9022A95-C3DB-20AA-1201-1C26BFD223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2186" y="3736681"/>
            <a:ext cx="710856" cy="7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32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645" y="0"/>
            <a:ext cx="12117355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 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«ЗЕЛЕНЫЙ СВЕТОФОР»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Цель: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Обеспечение «зеленого коридора» для санитарного транспорта при плотном автомобильном трафике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Актуальность: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Высокий риск простоя санитарного транспорта по пути следования на место вызова в автомобильных пробках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Дата начала проекта – дата внедрения проекта: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9 марта 2021 г.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Место реализации проекта: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Административный район города </a:t>
            </a:r>
            <a:r>
              <a:rPr lang="ru-RU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Нур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-Султан - «Есиль»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Техническое сопровождение (партнер проекта):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ТОО "</a:t>
            </a:r>
            <a:r>
              <a:rPr lang="ru-RU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Sity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Transportation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System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"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Техническое решение: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Внедрение технологии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по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обеспечению беспрепятственного проезда на перекрёстках магистральных улиц района «Есиль» путем дистанционного переключения красного цвета светофора на зеленый цвет.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Источник информации по анализу и мониторингу результативности проекта: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ИС Предприятия и ТОО "</a:t>
            </a:r>
            <a:r>
              <a:rPr lang="en-US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Sity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Transportation System" 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Ожидаемый результат: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Беспрепятственный проезд санитарного транспорта на перекрёстках магистральных улиц района «Есиль»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46977"/>
              </p:ext>
            </p:extLst>
          </p:nvPr>
        </p:nvGraphicFramePr>
        <p:xfrm>
          <a:off x="391282" y="3775392"/>
          <a:ext cx="5742040" cy="2862793"/>
        </p:xfrm>
        <a:graphic>
          <a:graphicData uri="http://schemas.openxmlformats.org/drawingml/2006/table">
            <a:tbl>
              <a:tblPr firstRow="1" firstCol="1" bandRow="1"/>
              <a:tblGrid>
                <a:gridCol w="5742040">
                  <a:extLst>
                    <a:ext uri="{9D8B030D-6E8A-4147-A177-3AD203B41FA5}">
                      <a16:colId xmlns:a16="http://schemas.microsoft.com/office/drawing/2014/main" xmlns="" val="543929605"/>
                    </a:ext>
                  </a:extLst>
                </a:gridCol>
              </a:tblGrid>
              <a:tr h="435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МЕРОПРИЯТИЯ В РАМКАХ РЕАЛИЗАЦИИ ПРОЕКТА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23576872"/>
                  </a:ext>
                </a:extLst>
              </a:tr>
              <a:tr h="242713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3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Поиск дополнительных решений по повышению уровня удовлетворённости населения города Нур-Султан;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3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Представление технических решений для беспрепятственного проезда бригады СМП на место вызова без простоя в транспортных заторах (оформление договора);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3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Внедрение технологии (установка оборудования);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3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Обучение сотрудников Предприятия по пользованию технологией;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35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Мониторинг и анализ результативности внедренной технологии.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584868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838711" y="3775392"/>
            <a:ext cx="51485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kern="1800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  <a:ea typeface="Times New Roman" panose="02020603050405020304" pitchFamily="18" charset="0"/>
              </a:rPr>
              <a:t>РЕЗУЛЬТАТЫ РЕАЛИЗАЦИИ ПРОЕКТА</a:t>
            </a:r>
            <a:r>
              <a:rPr lang="ru-RU" sz="1300" i="1" u="sng" kern="1800" dirty="0">
                <a:solidFill>
                  <a:schemeClr val="bg2">
                    <a:lumMod val="10000"/>
                  </a:schemeClr>
                </a:solidFill>
                <a:latin typeface="Century Gothic" pitchFamily="34" charset="0"/>
                <a:ea typeface="Times New Roman" panose="02020603050405020304" pitchFamily="18" charset="0"/>
              </a:rPr>
              <a:t>:</a:t>
            </a:r>
          </a:p>
          <a:p>
            <a:pPr algn="ctr"/>
            <a:endParaRPr lang="ru-RU" sz="1300" i="1" u="sng" kern="18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1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Беспрепятственный проезд санитарного транспорта на перекрёстках магистральных улиц района «Есиль»</a:t>
            </a:r>
            <a:endParaRPr lang="ru-RU" sz="1300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43102" y="4809715"/>
            <a:ext cx="407073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300" dirty="0">
                <a:solidFill>
                  <a:srgbClr val="FF0000"/>
                </a:solidFill>
                <a:latin typeface="Century Gothic" pitchFamily="34" charset="0"/>
                <a:ea typeface="Calibri" panose="020F0502020204030204" pitchFamily="34" charset="0"/>
              </a:rPr>
              <a:t>Исключительность проекта: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FF0000"/>
                </a:solidFill>
                <a:latin typeface="Century Gothic" pitchFamily="34" charset="0"/>
                <a:ea typeface="Calibri" panose="020F0502020204030204" pitchFamily="34" charset="0"/>
              </a:rPr>
              <a:t>Технология впервые внедрена в Республике Казахстан;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FF0000"/>
                </a:solidFill>
                <a:latin typeface="Century Gothic" pitchFamily="34" charset="0"/>
                <a:ea typeface="Calibri" panose="020F0502020204030204" pitchFamily="34" charset="0"/>
              </a:rPr>
              <a:t>Оформлен акт внедрения;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rgbClr val="FF0000"/>
                </a:solidFill>
                <a:latin typeface="Century Gothic" pitchFamily="34" charset="0"/>
                <a:ea typeface="Calibri" panose="020F0502020204030204" pitchFamily="34" charset="0"/>
              </a:rPr>
              <a:t>По опыту внедрения опубликованы 2 статьи в научных журналах Наука и здравоохранение №4(</a:t>
            </a:r>
            <a:r>
              <a:rPr lang="en-US" sz="1300" dirty="0">
                <a:solidFill>
                  <a:srgbClr val="FF0000"/>
                </a:solidFill>
                <a:latin typeface="Century Gothic" pitchFamily="34" charset="0"/>
                <a:ea typeface="Calibri" panose="020F0502020204030204" pitchFamily="34" charset="0"/>
              </a:rPr>
              <a:t>I</a:t>
            </a:r>
            <a:r>
              <a:rPr lang="ru-RU" sz="1300" dirty="0">
                <a:solidFill>
                  <a:srgbClr val="FF0000"/>
                </a:solidFill>
                <a:latin typeface="Century Gothic" pitchFamily="34" charset="0"/>
                <a:ea typeface="Calibri" panose="020F0502020204030204" pitchFamily="34" charset="0"/>
              </a:rPr>
              <a:t>), 2021г. </a:t>
            </a:r>
          </a:p>
        </p:txBody>
      </p:sp>
      <p:pic>
        <p:nvPicPr>
          <p:cNvPr id="10" name="Рисунок 9" descr="Скорая помощь со сплошной заливкой">
            <a:extLst>
              <a:ext uri="{FF2B5EF4-FFF2-40B4-BE49-F238E27FC236}">
                <a16:creationId xmlns:a16="http://schemas.microsoft.com/office/drawing/2014/main" xmlns="" id="{BCC3B8F7-9145-443E-ED8F-3966CACF21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10905128" y="0"/>
            <a:ext cx="967409" cy="67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7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596766" y="0"/>
            <a:ext cx="1278876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Метод управления для проверки изменений в процессах или решения проблем</a:t>
            </a:r>
          </a:p>
        </p:txBody>
      </p:sp>
      <p:pic>
        <p:nvPicPr>
          <p:cNvPr id="5" name="З Светофор VID-20220429-WA0051">
            <a:hlinkClick r:id="" action="ppaction://media"/>
            <a:extLst>
              <a:ext uri="{FF2B5EF4-FFF2-40B4-BE49-F238E27FC236}">
                <a16:creationId xmlns:a16="http://schemas.microsoft.com/office/drawing/2014/main" xmlns="" id="{F53A9F3F-0AE2-B4A4-6957-B6B8130741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526" y="858030"/>
            <a:ext cx="4823927" cy="5722934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0CCE2B-189A-BDAE-FA85-A2CB356AAB0E}"/>
              </a:ext>
            </a:extLst>
          </p:cNvPr>
          <p:cNvSpPr txBox="1"/>
          <p:nvPr/>
        </p:nvSpPr>
        <p:spPr>
          <a:xfrm>
            <a:off x="5060402" y="6031598"/>
            <a:ext cx="7131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для командной работы над проектом </a:t>
            </a:r>
            <a:r>
              <a:rPr 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</a:t>
            </a:r>
            <a:r>
              <a:rPr lang="ru-RU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Деминга</a:t>
            </a:r>
            <a:r>
              <a:rPr 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5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P</a:t>
            </a:r>
            <a:r>
              <a:rPr lang="en-US" sz="2400" b="1" dirty="0">
                <a:solidFill>
                  <a:schemeClr val="accent5"/>
                </a:solidFill>
              </a:rPr>
              <a:t>D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400" b="1" dirty="0">
                <a:solidFill>
                  <a:schemeClr val="accent4"/>
                </a:solidFill>
              </a:rPr>
              <a:t>A</a:t>
            </a:r>
            <a:r>
              <a:rPr lang="ru-RU" sz="2400" b="1" dirty="0">
                <a:solidFill>
                  <a:schemeClr val="accent5"/>
                </a:solidFill>
              </a:rPr>
              <a:t>) </a:t>
            </a:r>
            <a:r>
              <a:rPr 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kk-KZ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 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Kanban</a:t>
            </a:r>
            <a:endParaRPr lang="ru-RU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>
            <a:cxnSpLocks/>
          </p:cNvCxnSpPr>
          <p:nvPr/>
        </p:nvCxnSpPr>
        <p:spPr>
          <a:xfrm>
            <a:off x="7047374" y="3354354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трелка: круговая 17">
            <a:extLst>
              <a:ext uri="{FF2B5EF4-FFF2-40B4-BE49-F238E27FC236}">
                <a16:creationId xmlns:a16="http://schemas.microsoft.com/office/drawing/2014/main" xmlns="" id="{5B589491-5721-0ABC-003E-B2605A667145}"/>
              </a:ext>
            </a:extLst>
          </p:cNvPr>
          <p:cNvSpPr/>
          <p:nvPr/>
        </p:nvSpPr>
        <p:spPr>
          <a:xfrm rot="417632">
            <a:off x="5770688" y="1602958"/>
            <a:ext cx="5028878" cy="5028878"/>
          </a:xfrm>
          <a:prstGeom prst="circularArrow">
            <a:avLst>
              <a:gd name="adj1" fmla="val 5202"/>
              <a:gd name="adj2" fmla="val 1674043"/>
              <a:gd name="adj3" fmla="val 16865256"/>
              <a:gd name="adj4" fmla="val 14478045"/>
              <a:gd name="adj5" fmla="val 7002"/>
            </a:avLst>
          </a:prstGeom>
          <a:solidFill>
            <a:srgbClr val="FF0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Стрелка: круговая 18">
            <a:extLst>
              <a:ext uri="{FF2B5EF4-FFF2-40B4-BE49-F238E27FC236}">
                <a16:creationId xmlns:a16="http://schemas.microsoft.com/office/drawing/2014/main" xmlns="" id="{6E4434E0-46CF-506E-0E19-6CF6F8B61AFE}"/>
              </a:ext>
            </a:extLst>
          </p:cNvPr>
          <p:cNvSpPr/>
          <p:nvPr/>
        </p:nvSpPr>
        <p:spPr>
          <a:xfrm rot="16200000">
            <a:off x="6718681" y="1040001"/>
            <a:ext cx="5028878" cy="5028878"/>
          </a:xfrm>
          <a:prstGeom prst="circularArrow">
            <a:avLst>
              <a:gd name="adj1" fmla="val 5202"/>
              <a:gd name="adj2" fmla="val 1752939"/>
              <a:gd name="adj3" fmla="val 16865256"/>
              <a:gd name="adj4" fmla="val 14632128"/>
              <a:gd name="adj5" fmla="val 6068"/>
            </a:avLst>
          </a:prstGeom>
          <a:solidFill>
            <a:schemeClr val="accent4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Стрелка: круговая 20">
            <a:extLst>
              <a:ext uri="{FF2B5EF4-FFF2-40B4-BE49-F238E27FC236}">
                <a16:creationId xmlns:a16="http://schemas.microsoft.com/office/drawing/2014/main" xmlns="" id="{25FF9CDF-92D2-238B-2914-89A5CF57BB52}"/>
              </a:ext>
            </a:extLst>
          </p:cNvPr>
          <p:cNvSpPr/>
          <p:nvPr/>
        </p:nvSpPr>
        <p:spPr>
          <a:xfrm rot="5676539">
            <a:off x="5265567" y="772634"/>
            <a:ext cx="5028878" cy="5028878"/>
          </a:xfrm>
          <a:prstGeom prst="circularArrow">
            <a:avLst>
              <a:gd name="adj1" fmla="val 5202"/>
              <a:gd name="adj2" fmla="val 1311915"/>
              <a:gd name="adj3" fmla="val 16865255"/>
              <a:gd name="adj4" fmla="val 14932582"/>
              <a:gd name="adj5" fmla="val 6068"/>
            </a:avLst>
          </a:prstGeom>
          <a:solidFill>
            <a:schemeClr val="accent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Стрелка: круговая 21">
            <a:extLst>
              <a:ext uri="{FF2B5EF4-FFF2-40B4-BE49-F238E27FC236}">
                <a16:creationId xmlns:a16="http://schemas.microsoft.com/office/drawing/2014/main" xmlns="" id="{7A1D009D-9B12-8262-2CCF-CE07BE4E362B}"/>
              </a:ext>
            </a:extLst>
          </p:cNvPr>
          <p:cNvSpPr/>
          <p:nvPr/>
        </p:nvSpPr>
        <p:spPr>
          <a:xfrm rot="10800000">
            <a:off x="6168517" y="61851"/>
            <a:ext cx="5028878" cy="5028878"/>
          </a:xfrm>
          <a:prstGeom prst="circularArrow">
            <a:avLst>
              <a:gd name="adj1" fmla="val 5202"/>
              <a:gd name="adj2" fmla="val 1302686"/>
              <a:gd name="adj3" fmla="val 16865256"/>
              <a:gd name="adj4" fmla="val 14599451"/>
              <a:gd name="adj5" fmla="val 6068"/>
            </a:avLst>
          </a:prstGeom>
          <a:solidFill>
            <a:schemeClr val="accent6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4" name="Рисунок 23" descr="Диаграмма с подъемом со сплошной заливкой">
            <a:extLst>
              <a:ext uri="{FF2B5EF4-FFF2-40B4-BE49-F238E27FC236}">
                <a16:creationId xmlns:a16="http://schemas.microsoft.com/office/drawing/2014/main" xmlns="" id="{164B10F2-518E-C0AD-0EBD-59AAA43AA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968281" y="2969465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A5355C8-3E6C-533D-9B5F-2A0AD6712CC5}"/>
              </a:ext>
            </a:extLst>
          </p:cNvPr>
          <p:cNvSpPr txBox="1"/>
          <p:nvPr/>
        </p:nvSpPr>
        <p:spPr>
          <a:xfrm>
            <a:off x="7529742" y="578716"/>
            <a:ext cx="179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Анализ ситуации</a:t>
            </a:r>
            <a:endParaRPr lang="ru-RU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B0CAA8F-D42A-5724-D569-0BE63F18AF3C}"/>
              </a:ext>
            </a:extLst>
          </p:cNvPr>
          <p:cNvSpPr txBox="1"/>
          <p:nvPr/>
        </p:nvSpPr>
        <p:spPr>
          <a:xfrm>
            <a:off x="6814686" y="5152580"/>
            <a:ext cx="325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Внедрение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технологии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обучение сотрудников</a:t>
            </a:r>
            <a:endParaRPr lang="ru-RU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C461151-FD73-14B3-D548-EAA59A87C56B}"/>
              </a:ext>
            </a:extLst>
          </p:cNvPr>
          <p:cNvSpPr txBox="1"/>
          <p:nvPr/>
        </p:nvSpPr>
        <p:spPr>
          <a:xfrm>
            <a:off x="10141877" y="3080879"/>
            <a:ext cx="1711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Техническое решение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57B4521-6D0B-9F0A-7442-AEBC8C297AF5}"/>
              </a:ext>
            </a:extLst>
          </p:cNvPr>
          <p:cNvSpPr txBox="1"/>
          <p:nvPr/>
        </p:nvSpPr>
        <p:spPr>
          <a:xfrm>
            <a:off x="5415279" y="3034552"/>
            <a:ext cx="1558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chemeClr val="accent3">
                    <a:lumMod val="50000"/>
                  </a:schemeClr>
                </a:solidFill>
                <a:latin typeface="Candara Light" panose="020E0502030303020204" pitchFamily="34" charset="0"/>
                <a:cs typeface="Times New Roman" panose="02020603050405020304" pitchFamily="18" charset="0"/>
              </a:rPr>
              <a:t>Мониторинг результата проекта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Candara Light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Скорая помощь со сплошной заливкой">
            <a:extLst>
              <a:ext uri="{FF2B5EF4-FFF2-40B4-BE49-F238E27FC236}">
                <a16:creationId xmlns:a16="http://schemas.microsoft.com/office/drawing/2014/main" xmlns="" id="{BCC3B8F7-9145-443E-ED8F-3966CACF21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10963055" y="263988"/>
            <a:ext cx="96740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8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174"/>
            <a:ext cx="12048929" cy="4560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ПРОЕКТ </a:t>
            </a:r>
            <a:r>
              <a:rPr lang="kk-KZ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«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SMART HELP–</a:t>
            </a:r>
            <a:r>
              <a:rPr lang="kk-KZ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Доступный двор»</a:t>
            </a:r>
            <a:endParaRPr lang="ru-RU" sz="20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Цель: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Обеспечение беспрепятственного проезда бригады СМП во двор.</a:t>
            </a:r>
          </a:p>
          <a:p>
            <a:pPr indent="-3429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Актуальность: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Повсеместная установка шлагбаумов (135 проблемных дворов) , ограничивают проезд санитарного автотранспорта во дворы.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Фокусный индикатор: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Доступность жилых комплексов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Дата начала проекта – дата внедрения проекта: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март 2021 г. – апрель 2021 г.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Место реализации проекта: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Административный район города </a:t>
            </a:r>
            <a:r>
              <a:rPr lang="ru-RU" sz="14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Нур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-Султан - «Есиль»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Техническое сопровождение (партнер проекта):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ТОО «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SMART CITY QAZAQSTAN», 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Техническое решение: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Внедрение системы беспрепятственного проезда посредством мобильного приложения, дистанционного пульта управления и специального оборудования ТОО «SMART CITY QAZAQSTAN», установленного в автоматических шлагбаумах жилых строений обеспечивает подъем/опускание стрелы шлагбаума по требованию бригады скорой медицинской помощи или старшего врача подстанции.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Источник информации по анализу и мониторингу результативности проекта: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ИС Предприятия ТОО «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SMART CITY QAZAQSTAN»,  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Ожидаемый результат: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Беспрепятственный проезд бригады СМП во дворы ЖК.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40392"/>
              </p:ext>
            </p:extLst>
          </p:nvPr>
        </p:nvGraphicFramePr>
        <p:xfrm>
          <a:off x="143071" y="4378440"/>
          <a:ext cx="5791199" cy="2346960"/>
        </p:xfrm>
        <a:graphic>
          <a:graphicData uri="http://schemas.openxmlformats.org/drawingml/2006/table">
            <a:tbl>
              <a:tblPr firstRow="1" firstCol="1" bandRow="1"/>
              <a:tblGrid>
                <a:gridCol w="5791199">
                  <a:extLst>
                    <a:ext uri="{9D8B030D-6E8A-4147-A177-3AD203B41FA5}">
                      <a16:colId xmlns:a16="http://schemas.microsoft.com/office/drawing/2014/main" xmlns="" val="543929605"/>
                    </a:ext>
                  </a:extLst>
                </a:gridCol>
              </a:tblGrid>
              <a:tr h="228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МЕРОПРИЯТИЯ В РАМКАХ РЕАЛИЗАЦИИ ПРОЕКТА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23576872"/>
                  </a:ext>
                </a:extLst>
              </a:tr>
              <a:tr h="1529414">
                <a:tc>
                  <a:txBody>
                    <a:bodyPr/>
                    <a:lstStyle/>
                    <a:p>
                      <a:pPr marL="285750" lv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Анализ проблемы и текущей ситуации;</a:t>
                      </a:r>
                    </a:p>
                    <a:p>
                      <a:pPr marL="285750" lv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Представление технических решений для доступа во дворы жилых комплексов (оформление меморандума);</a:t>
                      </a:r>
                    </a:p>
                    <a:p>
                      <a:pPr marL="285750" lv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Внедрение технологии (установка оборудования);</a:t>
                      </a:r>
                    </a:p>
                    <a:p>
                      <a:pPr marL="285750" lv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Обучение сотрудников Предприятия по пользованию технологией;</a:t>
                      </a:r>
                    </a:p>
                    <a:p>
                      <a:pPr marL="285750" lv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Мониторинг и анализ результативности внедренной технологии.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5848686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235013" y="4694186"/>
            <a:ext cx="61022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                 Исключительность проекта:</a:t>
            </a:r>
            <a:endParaRPr lang="ru-RU" sz="1400" dirty="0">
              <a:solidFill>
                <a:srgbClr val="FF000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Технология впервые внедрена в Республике Казахстан;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Оформлен акт внедрения;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По опыту внедрения опубликованы 2 статьи в научных журналах Наука и здравоохранение №4(</a:t>
            </a:r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ru-RU" sz="1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), 2021г.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77341" y="5863737"/>
            <a:ext cx="5791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18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Результаты реализации проекта:</a:t>
            </a:r>
          </a:p>
          <a:p>
            <a:pPr algn="ctr"/>
            <a:r>
              <a:rPr lang="ru-RU" sz="1400" kern="1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Обеспечен беспрепятственный проезд бригад СМП в 70 шлагбаумов в </a:t>
            </a:r>
          </a:p>
          <a:p>
            <a:pPr algn="ctr"/>
            <a:r>
              <a:rPr lang="ru-RU" sz="1400" kern="18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60 дворах </a:t>
            </a:r>
            <a:r>
              <a:rPr lang="ru-RU" sz="1400" kern="1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жилых комплексов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 descr="Скорая помощь со сплошной заливкой">
            <a:extLst>
              <a:ext uri="{FF2B5EF4-FFF2-40B4-BE49-F238E27FC236}">
                <a16:creationId xmlns:a16="http://schemas.microsoft.com/office/drawing/2014/main" xmlns="" id="{BCC3B8F7-9145-443E-ED8F-3966CACF21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11069081" y="0"/>
            <a:ext cx="96740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75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24D558-0F12-7A54-533F-9A0029789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601"/>
            <a:ext cx="12198991" cy="45730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ПРОЕКТ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«SMART HELP–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Доступный двор»</a:t>
            </a:r>
          </a:p>
        </p:txBody>
      </p:sp>
      <p:pic>
        <p:nvPicPr>
          <p:cNvPr id="4" name="Доступный двор VID-20220502-WA0070">
            <a:hlinkClick r:id="" action="ppaction://media"/>
            <a:extLst>
              <a:ext uri="{FF2B5EF4-FFF2-40B4-BE49-F238E27FC236}">
                <a16:creationId xmlns:a16="http://schemas.microsoft.com/office/drawing/2014/main" xmlns="" id="{099B3E03-2B54-5D35-3DBB-B566E88523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150" y="1240153"/>
            <a:ext cx="4602163" cy="427958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3F9519-5763-F060-8DF6-A16048C1FD24}"/>
              </a:ext>
            </a:extLst>
          </p:cNvPr>
          <p:cNvSpPr txBox="1"/>
          <p:nvPr/>
        </p:nvSpPr>
        <p:spPr>
          <a:xfrm>
            <a:off x="458234" y="760444"/>
            <a:ext cx="4744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Информационный видеоролик</a:t>
            </a:r>
          </a:p>
        </p:txBody>
      </p:sp>
      <p:sp>
        <p:nvSpPr>
          <p:cNvPr id="24" name="Стрелка: круговая 23">
            <a:extLst>
              <a:ext uri="{FF2B5EF4-FFF2-40B4-BE49-F238E27FC236}">
                <a16:creationId xmlns:a16="http://schemas.microsoft.com/office/drawing/2014/main" xmlns="" id="{422DAEBF-16E9-AD00-01D1-A66BE07AE164}"/>
              </a:ext>
            </a:extLst>
          </p:cNvPr>
          <p:cNvSpPr/>
          <p:nvPr/>
        </p:nvSpPr>
        <p:spPr>
          <a:xfrm rot="417632">
            <a:off x="5701462" y="1597919"/>
            <a:ext cx="5028878" cy="5028878"/>
          </a:xfrm>
          <a:prstGeom prst="circularArrow">
            <a:avLst>
              <a:gd name="adj1" fmla="val 5202"/>
              <a:gd name="adj2" fmla="val 1674043"/>
              <a:gd name="adj3" fmla="val 16865256"/>
              <a:gd name="adj4" fmla="val 14478045"/>
              <a:gd name="adj5" fmla="val 7002"/>
            </a:avLst>
          </a:prstGeom>
          <a:solidFill>
            <a:srgbClr val="FF0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Стрелка: круговая 24">
            <a:extLst>
              <a:ext uri="{FF2B5EF4-FFF2-40B4-BE49-F238E27FC236}">
                <a16:creationId xmlns:a16="http://schemas.microsoft.com/office/drawing/2014/main" xmlns="" id="{FED7A6EA-111E-E4A5-51B5-D3E13BDF4BF4}"/>
              </a:ext>
            </a:extLst>
          </p:cNvPr>
          <p:cNvSpPr/>
          <p:nvPr/>
        </p:nvSpPr>
        <p:spPr>
          <a:xfrm rot="16200000">
            <a:off x="6718869" y="1058808"/>
            <a:ext cx="5028878" cy="5028878"/>
          </a:xfrm>
          <a:prstGeom prst="circularArrow">
            <a:avLst>
              <a:gd name="adj1" fmla="val 5202"/>
              <a:gd name="adj2" fmla="val 1752939"/>
              <a:gd name="adj3" fmla="val 16865256"/>
              <a:gd name="adj4" fmla="val 14632128"/>
              <a:gd name="adj5" fmla="val 6068"/>
            </a:avLst>
          </a:prstGeom>
          <a:solidFill>
            <a:schemeClr val="accent4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Стрелка: круговая 25">
            <a:extLst>
              <a:ext uri="{FF2B5EF4-FFF2-40B4-BE49-F238E27FC236}">
                <a16:creationId xmlns:a16="http://schemas.microsoft.com/office/drawing/2014/main" xmlns="" id="{9C160E3E-5A0E-DE5A-BFC1-C2C9881029D4}"/>
              </a:ext>
            </a:extLst>
          </p:cNvPr>
          <p:cNvSpPr/>
          <p:nvPr/>
        </p:nvSpPr>
        <p:spPr>
          <a:xfrm rot="5676539">
            <a:off x="5236481" y="720168"/>
            <a:ext cx="5028878" cy="5028878"/>
          </a:xfrm>
          <a:prstGeom prst="circularArrow">
            <a:avLst>
              <a:gd name="adj1" fmla="val 5202"/>
              <a:gd name="adj2" fmla="val 1311915"/>
              <a:gd name="adj3" fmla="val 16865256"/>
              <a:gd name="adj4" fmla="val 14932582"/>
              <a:gd name="adj5" fmla="val 6068"/>
            </a:avLst>
          </a:prstGeom>
          <a:solidFill>
            <a:schemeClr val="accent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Стрелка: круговая 26">
            <a:extLst>
              <a:ext uri="{FF2B5EF4-FFF2-40B4-BE49-F238E27FC236}">
                <a16:creationId xmlns:a16="http://schemas.microsoft.com/office/drawing/2014/main" xmlns="" id="{4ECAE88F-7DE0-7F1D-8E61-42C58F22CE62}"/>
              </a:ext>
            </a:extLst>
          </p:cNvPr>
          <p:cNvSpPr/>
          <p:nvPr/>
        </p:nvSpPr>
        <p:spPr>
          <a:xfrm rot="10800000">
            <a:off x="6105351" y="14669"/>
            <a:ext cx="5028878" cy="5028878"/>
          </a:xfrm>
          <a:prstGeom prst="circularArrow">
            <a:avLst>
              <a:gd name="adj1" fmla="val 5202"/>
              <a:gd name="adj2" fmla="val 1302686"/>
              <a:gd name="adj3" fmla="val 16865256"/>
              <a:gd name="adj4" fmla="val 14599451"/>
              <a:gd name="adj5" fmla="val 6068"/>
            </a:avLst>
          </a:prstGeom>
          <a:solidFill>
            <a:schemeClr val="accent6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9" name="Рисунок 28" descr="Диаграмма с подъемом со сплошной заливкой">
            <a:extLst>
              <a:ext uri="{FF2B5EF4-FFF2-40B4-BE49-F238E27FC236}">
                <a16:creationId xmlns:a16="http://schemas.microsoft.com/office/drawing/2014/main" xmlns="" id="{3CE6CC6D-F57C-F60F-2869-D50C156DF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68281" y="2969465"/>
            <a:ext cx="914400" cy="91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0B0911D-4098-8809-B46B-C39AEC844C31}"/>
              </a:ext>
            </a:extLst>
          </p:cNvPr>
          <p:cNvSpPr txBox="1"/>
          <p:nvPr/>
        </p:nvSpPr>
        <p:spPr>
          <a:xfrm>
            <a:off x="5715155" y="3059374"/>
            <a:ext cx="1171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6984D57-00F9-7F90-CD40-7DF092699852}"/>
              </a:ext>
            </a:extLst>
          </p:cNvPr>
          <p:cNvSpPr txBox="1"/>
          <p:nvPr/>
        </p:nvSpPr>
        <p:spPr>
          <a:xfrm>
            <a:off x="10141877" y="3080879"/>
            <a:ext cx="1711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Техническое решение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9F523A4-4F31-B10E-86AA-709FFAEE999F}"/>
              </a:ext>
            </a:extLst>
          </p:cNvPr>
          <p:cNvSpPr txBox="1"/>
          <p:nvPr/>
        </p:nvSpPr>
        <p:spPr>
          <a:xfrm>
            <a:off x="4988480" y="5661196"/>
            <a:ext cx="7131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для командной работы над проектом </a:t>
            </a:r>
          </a:p>
          <a:p>
            <a:pPr algn="ctr"/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</a:t>
            </a:r>
            <a:r>
              <a:rPr lang="ru-RU" sz="2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Деминга</a:t>
            </a: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5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</a:rPr>
              <a:t>P</a:t>
            </a:r>
            <a:r>
              <a:rPr lang="en-US" sz="2000" b="1" dirty="0">
                <a:solidFill>
                  <a:schemeClr val="accent5"/>
                </a:solidFill>
              </a:rPr>
              <a:t>D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000" b="1" dirty="0">
                <a:solidFill>
                  <a:schemeClr val="accent4"/>
                </a:solidFill>
              </a:rPr>
              <a:t>A</a:t>
            </a:r>
            <a:r>
              <a:rPr lang="ru-RU" sz="2000" b="1" dirty="0">
                <a:solidFill>
                  <a:schemeClr val="accent5"/>
                </a:solidFill>
              </a:rPr>
              <a:t>) и </a:t>
            </a:r>
            <a:r>
              <a:rPr lang="kk-KZ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 </a:t>
            </a:r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Kanban</a:t>
            </a:r>
            <a:endParaRPr lang="ru-RU" sz="2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A5355C8-3E6C-533D-9B5F-2A0AD6712CC5}"/>
              </a:ext>
            </a:extLst>
          </p:cNvPr>
          <p:cNvSpPr txBox="1"/>
          <p:nvPr/>
        </p:nvSpPr>
        <p:spPr>
          <a:xfrm>
            <a:off x="7638683" y="905660"/>
            <a:ext cx="179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Анализ ситуации</a:t>
            </a:r>
            <a:endParaRPr lang="ru-RU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7B4521-6D0B-9F0A-7442-AEBC8C297AF5}"/>
              </a:ext>
            </a:extLst>
          </p:cNvPr>
          <p:cNvSpPr txBox="1"/>
          <p:nvPr/>
        </p:nvSpPr>
        <p:spPr>
          <a:xfrm>
            <a:off x="5094397" y="3034552"/>
            <a:ext cx="1879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Мониторинг результов проекта </a:t>
            </a:r>
            <a:endParaRPr lang="ru-RU" dirty="0">
              <a:solidFill>
                <a:srgbClr val="FFC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B0CAA8F-D42A-5724-D569-0BE63F18AF3C}"/>
              </a:ext>
            </a:extLst>
          </p:cNvPr>
          <p:cNvSpPr txBox="1"/>
          <p:nvPr/>
        </p:nvSpPr>
        <p:spPr>
          <a:xfrm>
            <a:off x="7035626" y="4868218"/>
            <a:ext cx="3037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Внедрение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технологии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обучение сотрудников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Скорая помощь со сплошной заливкой">
            <a:extLst>
              <a:ext uri="{FF2B5EF4-FFF2-40B4-BE49-F238E27FC236}">
                <a16:creationId xmlns:a16="http://schemas.microsoft.com/office/drawing/2014/main" xmlns="" id="{BCC3B8F7-9145-443E-ED8F-3966CACF21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10977693" y="326607"/>
            <a:ext cx="96740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2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537" y="243012"/>
            <a:ext cx="12266645" cy="2676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ПРОЕКТ </a:t>
            </a:r>
            <a:r>
              <a:rPr lang="kk-KZ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Чат-бот социальной сети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Telegram</a:t>
            </a:r>
            <a:r>
              <a:rPr lang="kk-KZ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»</a:t>
            </a:r>
            <a:endParaRPr lang="ru-RU" sz="24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Цель: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 Снижение нагрузки на основную линию «103», при высокой обращаемости во время пандемии </a:t>
            </a:r>
            <a:r>
              <a:rPr lang="ru-RU" sz="1200" dirty="0">
                <a:solidFill>
                  <a:srgbClr val="FF0000"/>
                </a:solidFill>
                <a:latin typeface="Century Gothic" pitchFamily="34" charset="0"/>
                <a:ea typeface="Calibri" panose="020F0502020204030204" pitchFamily="34" charset="0"/>
              </a:rPr>
              <a:t>COVID-19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, путём создания дополнительного канала коммуникации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Актуальность: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 Высокая нагрузка на линию «103» в период пандемии </a:t>
            </a:r>
            <a:r>
              <a:rPr lang="ru-RU" sz="1200" dirty="0">
                <a:solidFill>
                  <a:srgbClr val="FF0000"/>
                </a:solidFill>
                <a:latin typeface="Century Gothic" pitchFamily="34" charset="0"/>
                <a:ea typeface="Calibri" panose="020F0502020204030204" pitchFamily="34" charset="0"/>
              </a:rPr>
              <a:t>COVID-19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Фокусный индикатор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: Снизить нагрузку на основную линию «103»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Дата начала проекта – дата внедрения проекта: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23-24.06.20 г.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Место реализации проекта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: Административный район города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Нур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-Султан - «Есиль»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Техническое сопровождение (партнер проекта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): ИС Предприятия и ТОО «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IT Space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»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Техническое решение: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 Внедрение системы оформления вызовов скорой медицинской помощи посредством интеграции информационных систем станции скорой медицинской помощи и чат-бота социальной сети «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Telegram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»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Источник информации по анализу и мониторингу результативности проекта: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ТОО «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IT Space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» </a:t>
            </a:r>
          </a:p>
          <a:p>
            <a:pPr marL="342900" lvl="0" indent="-342900" algn="just"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Ожидаемый результат: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ea typeface="Calibri" panose="020F0502020204030204" pitchFamily="34" charset="0"/>
              </a:rPr>
              <a:t>Отсутствие ожидание на линии «103»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734316"/>
              </p:ext>
            </p:extLst>
          </p:nvPr>
        </p:nvGraphicFramePr>
        <p:xfrm>
          <a:off x="4168192" y="3135086"/>
          <a:ext cx="3916265" cy="2749712"/>
        </p:xfrm>
        <a:graphic>
          <a:graphicData uri="http://schemas.openxmlformats.org/drawingml/2006/table">
            <a:tbl>
              <a:tblPr firstRow="1" firstCol="1" bandRow="1"/>
              <a:tblGrid>
                <a:gridCol w="3916265">
                  <a:extLst>
                    <a:ext uri="{9D8B030D-6E8A-4147-A177-3AD203B41FA5}">
                      <a16:colId xmlns:a16="http://schemas.microsoft.com/office/drawing/2014/main" xmlns="" val="543929605"/>
                    </a:ext>
                  </a:extLst>
                </a:gridCol>
              </a:tblGrid>
              <a:tr h="372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МЕРОПРИЯТИЯ В РАМКАХ РЕАЛИЗАЦИИ ПРОЕКТА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23576872"/>
                  </a:ext>
                </a:extLst>
              </a:tr>
              <a:tr h="210414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Анализ исходных показателей: нагрузка на линию 103 в период пандемии 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COVID-19</a:t>
                      </a: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 (обращаемость,</a:t>
                      </a:r>
                      <a:r>
                        <a:rPr lang="ru-RU" sz="1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недозвон</a:t>
                      </a:r>
                      <a:r>
                        <a:rPr lang="ru-RU" sz="1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);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Представление технических решений для снижение нагрузку на основную линию 103;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Внедрение технологии (чат-бота социальной сети «</a:t>
                      </a:r>
                      <a:r>
                        <a:rPr lang="en-US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Telegram»</a:t>
                      </a: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);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Интеграция ИС</a:t>
                      </a:r>
                      <a:r>
                        <a:rPr lang="ru-RU" sz="1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Предприятия с социальной сети </a:t>
                      </a:r>
                      <a:r>
                        <a:rPr lang="en-US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Telegram</a:t>
                      </a: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Инструктирование  персонала Предприятия и населения по применению технологий;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Мониторинг и анализ результативности внедренной технологии.</a:t>
                      </a:r>
                      <a:endParaRPr lang="ru-RU" sz="1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584868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2390" y="5842337"/>
            <a:ext cx="8359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Исключительность проекта:</a:t>
            </a:r>
            <a:endParaRPr lang="ru-RU" sz="1200" dirty="0">
              <a:solidFill>
                <a:srgbClr val="FF000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Технология впервые внедрена в Республике Казахстан;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Оформлен акт внедрения;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По опыту внедрения опубликованы 2 статьи в научных журналах Наука и здравоохранение №4</a:t>
            </a:r>
            <a:r>
              <a:rPr lang="en-US" sz="12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(</a:t>
            </a:r>
            <a:r>
              <a:rPr lang="en-US" sz="12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ru-RU" sz="12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), 2021г.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84459" y="6119336"/>
            <a:ext cx="4121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u="sng" kern="18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Результаты реализации проекта:</a:t>
            </a:r>
          </a:p>
          <a:p>
            <a:pPr algn="ctr"/>
            <a:r>
              <a:rPr lang="ru-RU" sz="1400" kern="18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Устранен </a:t>
            </a:r>
            <a:r>
              <a:rPr lang="ru-RU" sz="1400" kern="18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недозвон</a:t>
            </a:r>
            <a:r>
              <a:rPr lang="ru-RU" sz="1400" kern="18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25" y="2859842"/>
            <a:ext cx="3857625" cy="30670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457" y="2859842"/>
            <a:ext cx="4105275" cy="3067050"/>
          </a:xfrm>
          <a:prstGeom prst="rect">
            <a:avLst/>
          </a:prstGeom>
        </p:spPr>
      </p:pic>
      <p:pic>
        <p:nvPicPr>
          <p:cNvPr id="8" name="Рисунок 7" descr="Скорая помощь со сплошной заливкой">
            <a:extLst>
              <a:ext uri="{FF2B5EF4-FFF2-40B4-BE49-F238E27FC236}">
                <a16:creationId xmlns:a16="http://schemas.microsoft.com/office/drawing/2014/main" xmlns="" id="{BCC3B8F7-9145-443E-ED8F-3966CACF21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11054419" y="-122654"/>
            <a:ext cx="967409" cy="914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9FC5BF2-ABC4-A8D9-29BD-D2DFD07D2F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5594" y="156752"/>
            <a:ext cx="629566" cy="63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75F7FE74-F60B-D2CB-7AAB-8D707B02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37" y="17790"/>
            <a:ext cx="11608904" cy="390381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Чат-бот социальной сети </a:t>
            </a:r>
            <a:r>
              <a:rPr lang="en-US" sz="2000" dirty="0">
                <a:solidFill>
                  <a:srgbClr val="002060"/>
                </a:solidFill>
                <a:latin typeface="Century Gothic" pitchFamily="34" charset="0"/>
                <a:cs typeface="Times New Roman" panose="02020603050405020304" pitchFamily="18" charset="0"/>
              </a:rPr>
              <a:t>Telegram</a:t>
            </a:r>
            <a:endParaRPr lang="ru-RU" sz="2000" dirty="0">
              <a:solidFill>
                <a:srgbClr val="00206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110" name="чат-бот VID-20220428-WA0067">
            <a:hlinkClick r:id="" action="ppaction://media"/>
            <a:extLst>
              <a:ext uri="{FF2B5EF4-FFF2-40B4-BE49-F238E27FC236}">
                <a16:creationId xmlns:a16="http://schemas.microsoft.com/office/drawing/2014/main" xmlns="" id="{275387B3-3C2A-984C-04C3-F68304E502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311" y="808281"/>
            <a:ext cx="3589248" cy="55888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C87C64-E15E-7DF1-0A49-B3634DD773CC}"/>
              </a:ext>
            </a:extLst>
          </p:cNvPr>
          <p:cNvSpPr txBox="1"/>
          <p:nvPr/>
        </p:nvSpPr>
        <p:spPr>
          <a:xfrm>
            <a:off x="208311" y="408171"/>
            <a:ext cx="3589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chemeClr val="accent5"/>
                </a:solidFill>
                <a:latin typeface="Century Gothic" pitchFamily="34" charset="0"/>
                <a:cs typeface="Times New Roman" panose="02020603050405020304" pitchFamily="18" charset="0"/>
              </a:rPr>
              <a:t>Видеоинструкция</a:t>
            </a:r>
            <a:endParaRPr lang="ru-RU" sz="2000" dirty="0">
              <a:solidFill>
                <a:schemeClr val="accent5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Скорая помощь со сплошной заливкой">
            <a:extLst>
              <a:ext uri="{FF2B5EF4-FFF2-40B4-BE49-F238E27FC236}">
                <a16:creationId xmlns:a16="http://schemas.microsoft.com/office/drawing/2014/main" xmlns="" id="{BCC3B8F7-9145-443E-ED8F-3966CACF21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10949274" y="-135297"/>
            <a:ext cx="967409" cy="914400"/>
          </a:xfrm>
          <a:prstGeom prst="rect">
            <a:avLst/>
          </a:prstGeom>
        </p:spPr>
      </p:pic>
      <p:sp>
        <p:nvSpPr>
          <p:cNvPr id="11" name="Стрелка: круговая 10">
            <a:extLst>
              <a:ext uri="{FF2B5EF4-FFF2-40B4-BE49-F238E27FC236}">
                <a16:creationId xmlns:a16="http://schemas.microsoft.com/office/drawing/2014/main" xmlns="" id="{61E6F5AF-78BA-B9AB-4A8D-91F0D6341276}"/>
              </a:ext>
            </a:extLst>
          </p:cNvPr>
          <p:cNvSpPr/>
          <p:nvPr/>
        </p:nvSpPr>
        <p:spPr>
          <a:xfrm rot="417632">
            <a:off x="5524030" y="3609959"/>
            <a:ext cx="2762482" cy="2942191"/>
          </a:xfrm>
          <a:prstGeom prst="circularArrow">
            <a:avLst>
              <a:gd name="adj1" fmla="val 5202"/>
              <a:gd name="adj2" fmla="val 1674043"/>
              <a:gd name="adj3" fmla="val 16865256"/>
              <a:gd name="adj4" fmla="val 14478045"/>
              <a:gd name="adj5" fmla="val 7002"/>
            </a:avLst>
          </a:prstGeom>
          <a:solidFill>
            <a:srgbClr val="FF0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Стрелка: круговая 11">
            <a:extLst>
              <a:ext uri="{FF2B5EF4-FFF2-40B4-BE49-F238E27FC236}">
                <a16:creationId xmlns:a16="http://schemas.microsoft.com/office/drawing/2014/main" xmlns="" id="{DCDB55D4-22B6-5DCE-BBEA-2F683F3A663E}"/>
              </a:ext>
            </a:extLst>
          </p:cNvPr>
          <p:cNvSpPr/>
          <p:nvPr/>
        </p:nvSpPr>
        <p:spPr>
          <a:xfrm rot="16200000">
            <a:off x="5759075" y="3350927"/>
            <a:ext cx="3395317" cy="3025896"/>
          </a:xfrm>
          <a:prstGeom prst="circularArrow">
            <a:avLst>
              <a:gd name="adj1" fmla="val 5202"/>
              <a:gd name="adj2" fmla="val 1752939"/>
              <a:gd name="adj3" fmla="val 16865256"/>
              <a:gd name="adj4" fmla="val 14632128"/>
              <a:gd name="adj5" fmla="val 6068"/>
            </a:avLst>
          </a:prstGeom>
          <a:solidFill>
            <a:schemeClr val="accent4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Стрелка: круговая 12">
            <a:extLst>
              <a:ext uri="{FF2B5EF4-FFF2-40B4-BE49-F238E27FC236}">
                <a16:creationId xmlns:a16="http://schemas.microsoft.com/office/drawing/2014/main" xmlns="" id="{ADC7ABD7-6689-B2A9-0A53-92F75E9356FE}"/>
              </a:ext>
            </a:extLst>
          </p:cNvPr>
          <p:cNvSpPr/>
          <p:nvPr/>
        </p:nvSpPr>
        <p:spPr>
          <a:xfrm rot="5676539">
            <a:off x="4978262" y="3125498"/>
            <a:ext cx="3415684" cy="2905237"/>
          </a:xfrm>
          <a:prstGeom prst="circularArrow">
            <a:avLst>
              <a:gd name="adj1" fmla="val 5202"/>
              <a:gd name="adj2" fmla="val 1311915"/>
              <a:gd name="adj3" fmla="val 16865256"/>
              <a:gd name="adj4" fmla="val 14932582"/>
              <a:gd name="adj5" fmla="val 6068"/>
            </a:avLst>
          </a:prstGeom>
          <a:solidFill>
            <a:schemeClr val="accent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Стрелка: круговая 13">
            <a:extLst>
              <a:ext uri="{FF2B5EF4-FFF2-40B4-BE49-F238E27FC236}">
                <a16:creationId xmlns:a16="http://schemas.microsoft.com/office/drawing/2014/main" xmlns="" id="{A55E3735-3DF1-B350-E415-E939AFD50ED3}"/>
              </a:ext>
            </a:extLst>
          </p:cNvPr>
          <p:cNvSpPr/>
          <p:nvPr/>
        </p:nvSpPr>
        <p:spPr>
          <a:xfrm rot="10800000">
            <a:off x="5529625" y="2901286"/>
            <a:ext cx="3153495" cy="2838891"/>
          </a:xfrm>
          <a:prstGeom prst="circularArrow">
            <a:avLst>
              <a:gd name="adj1" fmla="val 5202"/>
              <a:gd name="adj2" fmla="val 1302686"/>
              <a:gd name="adj3" fmla="val 16865256"/>
              <a:gd name="adj4" fmla="val 14599451"/>
              <a:gd name="adj5" fmla="val 6068"/>
            </a:avLst>
          </a:prstGeom>
          <a:solidFill>
            <a:schemeClr val="accent6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5" name="Рисунок 14" descr="Диаграмма с подъемом со сплошной заливкой">
            <a:extLst>
              <a:ext uri="{FF2B5EF4-FFF2-40B4-BE49-F238E27FC236}">
                <a16:creationId xmlns:a16="http://schemas.microsoft.com/office/drawing/2014/main" xmlns="" id="{24304ED1-A32E-89E6-556A-04B695ACF2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746449" y="4383879"/>
            <a:ext cx="671815" cy="671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2566386-3452-33F6-C9E6-942ACBC1A326}"/>
              </a:ext>
            </a:extLst>
          </p:cNvPr>
          <p:cNvSpPr txBox="1"/>
          <p:nvPr/>
        </p:nvSpPr>
        <p:spPr>
          <a:xfrm>
            <a:off x="8021344" y="4212867"/>
            <a:ext cx="171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Техническое решение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E1A3D27-FFA0-9658-AF50-3817E244B7EA}"/>
              </a:ext>
            </a:extLst>
          </p:cNvPr>
          <p:cNvSpPr txBox="1"/>
          <p:nvPr/>
        </p:nvSpPr>
        <p:spPr>
          <a:xfrm>
            <a:off x="3946848" y="6217738"/>
            <a:ext cx="7131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Инструмент для командной работы над проектом </a:t>
            </a:r>
          </a:p>
          <a:p>
            <a:pPr algn="ctr"/>
            <a:r>
              <a:rPr lang="ru-RU" sz="1400" b="1" dirty="0">
                <a:solidFill>
                  <a:schemeClr val="accent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цикл </a:t>
            </a:r>
            <a:r>
              <a:rPr lang="ru-RU" sz="1400" b="1" dirty="0" err="1">
                <a:solidFill>
                  <a:schemeClr val="accent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Деминга</a:t>
            </a:r>
            <a:r>
              <a:rPr lang="ru-RU" sz="1400" b="1" dirty="0">
                <a:solidFill>
                  <a:schemeClr val="accent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(</a:t>
            </a:r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</a:t>
            </a:r>
            <a:r>
              <a:rPr lang="en-US" sz="1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D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US" sz="1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A</a:t>
            </a:r>
            <a:r>
              <a:rPr lang="ru-RU" sz="1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) и </a:t>
            </a:r>
            <a:r>
              <a:rPr lang="kk-KZ" sz="1400" b="1" dirty="0">
                <a:solidFill>
                  <a:schemeClr val="accent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доска </a:t>
            </a:r>
            <a:r>
              <a:rPr lang="en-US" sz="1400" b="1" dirty="0">
                <a:solidFill>
                  <a:schemeClr val="accent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Kanban</a:t>
            </a:r>
            <a:endParaRPr lang="ru-RU" sz="1400" dirty="0">
              <a:solidFill>
                <a:schemeClr val="accent5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B234842-D564-4A9B-E98E-67F610E72215}"/>
              </a:ext>
            </a:extLst>
          </p:cNvPr>
          <p:cNvSpPr txBox="1"/>
          <p:nvPr/>
        </p:nvSpPr>
        <p:spPr>
          <a:xfrm>
            <a:off x="6186617" y="3306534"/>
            <a:ext cx="1791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Анализ ситуации</a:t>
            </a:r>
            <a:endParaRPr lang="ru-RU" sz="1200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8BE9ECA-02E7-BA7B-5A29-40340E1E0B23}"/>
              </a:ext>
            </a:extLst>
          </p:cNvPr>
          <p:cNvSpPr txBox="1"/>
          <p:nvPr/>
        </p:nvSpPr>
        <p:spPr>
          <a:xfrm>
            <a:off x="4226236" y="4198750"/>
            <a:ext cx="187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dirty="0">
                <a:solidFill>
                  <a:schemeClr val="accent3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Мониторинг результов проекта </a:t>
            </a:r>
            <a:endParaRPr lang="ru-RU" sz="1200" dirty="0">
              <a:solidFill>
                <a:schemeClr val="accent3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DCB05AE-8C9E-B190-852A-12CF14C6D65F}"/>
              </a:ext>
            </a:extLst>
          </p:cNvPr>
          <p:cNvSpPr txBox="1"/>
          <p:nvPr/>
        </p:nvSpPr>
        <p:spPr>
          <a:xfrm>
            <a:off x="5758342" y="5694518"/>
            <a:ext cx="303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Внедрение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kk-KZ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технологии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kk-KZ" sz="12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обучение сотрудников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xmlns="" id="{30F69C8B-392C-86F8-A2BA-9C8DD149AE63}"/>
              </a:ext>
            </a:extLst>
          </p:cNvPr>
          <p:cNvSpPr/>
          <p:nvPr/>
        </p:nvSpPr>
        <p:spPr>
          <a:xfrm rot="5400000">
            <a:off x="9458917" y="1772063"/>
            <a:ext cx="1836854" cy="1025612"/>
          </a:xfrm>
          <a:prstGeom prst="triangle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Century Gothic" panose="020B0502020202020204" pitchFamily="34" charset="0"/>
              </a:rPr>
              <a:t>Нет дозвона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ED7AE22A-CAA9-A5AB-4C84-DBEF5FBD46B7}"/>
              </a:ext>
            </a:extLst>
          </p:cNvPr>
          <p:cNvCxnSpPr>
            <a:cxnSpLocks/>
          </p:cNvCxnSpPr>
          <p:nvPr/>
        </p:nvCxnSpPr>
        <p:spPr>
          <a:xfrm flipV="1">
            <a:off x="4116413" y="2210120"/>
            <a:ext cx="5683623" cy="1851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6B54B098-F6A3-CC1E-BD97-539BA3375AE1}"/>
              </a:ext>
            </a:extLst>
          </p:cNvPr>
          <p:cNvCxnSpPr>
            <a:cxnSpLocks/>
          </p:cNvCxnSpPr>
          <p:nvPr/>
        </p:nvCxnSpPr>
        <p:spPr>
          <a:xfrm flipH="1">
            <a:off x="7899971" y="2233167"/>
            <a:ext cx="506860" cy="5100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01A0F745-4D2C-0B07-914D-50240230DE7D}"/>
              </a:ext>
            </a:extLst>
          </p:cNvPr>
          <p:cNvCxnSpPr>
            <a:cxnSpLocks/>
          </p:cNvCxnSpPr>
          <p:nvPr/>
        </p:nvCxnSpPr>
        <p:spPr>
          <a:xfrm>
            <a:off x="7028217" y="1794115"/>
            <a:ext cx="401332" cy="39243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CE094674-3CCC-67A7-06C3-128577B7DEE5}"/>
              </a:ext>
            </a:extLst>
          </p:cNvPr>
          <p:cNvCxnSpPr>
            <a:cxnSpLocks/>
          </p:cNvCxnSpPr>
          <p:nvPr/>
        </p:nvCxnSpPr>
        <p:spPr>
          <a:xfrm flipH="1">
            <a:off x="5782936" y="2280407"/>
            <a:ext cx="495699" cy="4336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CCC712A9-F9C8-1852-6521-0395FD248F35}"/>
              </a:ext>
            </a:extLst>
          </p:cNvPr>
          <p:cNvCxnSpPr>
            <a:cxnSpLocks/>
          </p:cNvCxnSpPr>
          <p:nvPr/>
        </p:nvCxnSpPr>
        <p:spPr>
          <a:xfrm>
            <a:off x="5091235" y="1755508"/>
            <a:ext cx="543777" cy="46387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38E75BB6-DFEC-25CE-5967-08B8F240EE1D}"/>
              </a:ext>
            </a:extLst>
          </p:cNvPr>
          <p:cNvCxnSpPr>
            <a:cxnSpLocks/>
          </p:cNvCxnSpPr>
          <p:nvPr/>
        </p:nvCxnSpPr>
        <p:spPr>
          <a:xfrm>
            <a:off x="8734353" y="1729300"/>
            <a:ext cx="441744" cy="42751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0D3975E-4770-6B72-98E8-2AACA60BEE2E}"/>
              </a:ext>
            </a:extLst>
          </p:cNvPr>
          <p:cNvSpPr txBox="1"/>
          <p:nvPr/>
        </p:nvSpPr>
        <p:spPr>
          <a:xfrm>
            <a:off x="7273806" y="1141670"/>
            <a:ext cx="1920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Отсутствие дополнительных каналов связи для населения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7709E48-49FF-C7E7-FF4D-828CDF291CC2}"/>
              </a:ext>
            </a:extLst>
          </p:cNvPr>
          <p:cNvSpPr txBox="1"/>
          <p:nvPr/>
        </p:nvSpPr>
        <p:spPr>
          <a:xfrm>
            <a:off x="5881772" y="1151538"/>
            <a:ext cx="1710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Нехватка человеческих ресурсов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CBCEBB4-6815-4EE8-B30F-4AFBBD73D846}"/>
              </a:ext>
            </a:extLst>
          </p:cNvPr>
          <p:cNvSpPr txBox="1"/>
          <p:nvPr/>
        </p:nvSpPr>
        <p:spPr>
          <a:xfrm>
            <a:off x="3987715" y="1149787"/>
            <a:ext cx="1241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Высокая обращаемость на канал 103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BF5EF59-CDE6-4A3C-456E-F22F6AECB81D}"/>
              </a:ext>
            </a:extLst>
          </p:cNvPr>
          <p:cNvSpPr txBox="1"/>
          <p:nvPr/>
        </p:nvSpPr>
        <p:spPr>
          <a:xfrm>
            <a:off x="4365105" y="2693843"/>
            <a:ext cx="2020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Недостаточные технические возможности телекоммуникации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AE0ABBF-2E15-EFB2-0E4E-A9BFE6ABF02F}"/>
              </a:ext>
            </a:extLst>
          </p:cNvPr>
          <p:cNvSpPr txBox="1"/>
          <p:nvPr/>
        </p:nvSpPr>
        <p:spPr>
          <a:xfrm>
            <a:off x="7028217" y="2681762"/>
            <a:ext cx="1685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Отсутствие лучших практик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2FCC60F-3DB0-F2A0-710E-79348F3C6C29}"/>
              </a:ext>
            </a:extLst>
          </p:cNvPr>
          <p:cNvSpPr txBox="1"/>
          <p:nvPr/>
        </p:nvSpPr>
        <p:spPr>
          <a:xfrm>
            <a:off x="3987715" y="408171"/>
            <a:ext cx="5464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Диаграмма Исикавы – Рыбья кость</a:t>
            </a:r>
          </a:p>
          <a:p>
            <a:r>
              <a:rPr lang="ru-RU" sz="1200" dirty="0">
                <a:solidFill>
                  <a:srgbClr val="0070C0"/>
                </a:solidFill>
                <a:latin typeface="Century Gothic" panose="020B0502020202020204" pitchFamily="34" charset="0"/>
              </a:rPr>
              <a:t>Решение задач по методу Алекса Осборна – Мозговой штурм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5A0ED3B2-5F98-21C9-96C4-EC27397B3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3991" y="-6301"/>
            <a:ext cx="505143" cy="5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8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58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F63D9B3C-C73B-10F7-1ADD-0D53602290FD}"/>
              </a:ext>
            </a:extLst>
          </p:cNvPr>
          <p:cNvSpPr/>
          <p:nvPr/>
        </p:nvSpPr>
        <p:spPr>
          <a:xfrm>
            <a:off x="8302728" y="3158525"/>
            <a:ext cx="1133549" cy="7969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01651034-A057-C3C5-AA4B-4EC45A474A26}"/>
              </a:ext>
            </a:extLst>
          </p:cNvPr>
          <p:cNvSpPr/>
          <p:nvPr/>
        </p:nvSpPr>
        <p:spPr>
          <a:xfrm>
            <a:off x="9179885" y="2995503"/>
            <a:ext cx="1109468" cy="7981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4645" y="0"/>
            <a:ext cx="117516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entury Gothic" pitchFamily="34" charset="0"/>
                <a:ea typeface="Calibri" panose="020F0502020204030204" pitchFamily="34" charset="0"/>
              </a:rPr>
              <a:t>ПРОЕКТ </a:t>
            </a:r>
            <a:r>
              <a:rPr lang="kk-KZ" sz="2000" dirty="0">
                <a:solidFill>
                  <a:srgbClr val="002060"/>
                </a:solidFill>
                <a:latin typeface="Century Gothic" pitchFamily="34" charset="0"/>
                <a:ea typeface="Calibri" panose="020F0502020204030204" pitchFamily="34" charset="0"/>
              </a:rPr>
              <a:t>«</a:t>
            </a:r>
            <a:r>
              <a:rPr lang="ru-RU" sz="2000" dirty="0">
                <a:solidFill>
                  <a:srgbClr val="002060"/>
                </a:solidFill>
                <a:latin typeface="Century Gothic" pitchFamily="34" charset="0"/>
                <a:ea typeface="Calibri" panose="020F0502020204030204" pitchFamily="34" charset="0"/>
              </a:rPr>
              <a:t>Инцидент - 103</a:t>
            </a:r>
            <a:r>
              <a:rPr lang="kk-KZ" sz="2000" dirty="0">
                <a:solidFill>
                  <a:srgbClr val="002060"/>
                </a:solidFill>
                <a:latin typeface="Century Gothic" pitchFamily="34" charset="0"/>
                <a:ea typeface="Calibri" panose="020F0502020204030204" pitchFamily="34" charset="0"/>
              </a:rPr>
              <a:t>»</a:t>
            </a:r>
            <a:endParaRPr lang="ru-RU" sz="2000" dirty="0">
              <a:solidFill>
                <a:srgbClr val="002060"/>
              </a:solidFill>
              <a:latin typeface="Century Gothic" pitchFamily="34" charset="0"/>
              <a:ea typeface="Calibri" panose="020F0502020204030204" pitchFamily="34" charset="0"/>
            </a:endParaRPr>
          </a:p>
          <a:p>
            <a:pPr indent="-342900" algn="just">
              <a:buFont typeface="Wingdings" panose="05000000000000000000" pitchFamily="2" charset="2"/>
              <a:buChar char=""/>
            </a:pPr>
            <a:r>
              <a:rPr lang="ru-RU" sz="1200" dirty="0">
                <a:solidFill>
                  <a:srgbClr val="002060"/>
                </a:solidFill>
                <a:latin typeface="Century Gothic" pitchFamily="34" charset="0"/>
                <a:ea typeface="Calibri" panose="020F0502020204030204" pitchFamily="34" charset="0"/>
              </a:rPr>
              <a:t>Цель: 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Повышение уровня удовлетворённости населения качеством государственной услуги «Вызов скорой медицинской помощи»  .</a:t>
            </a:r>
          </a:p>
          <a:p>
            <a:pPr indent="-342900" algn="just">
              <a:buFont typeface="Wingdings" panose="05000000000000000000" pitchFamily="2" charset="2"/>
              <a:buChar char=""/>
            </a:pPr>
            <a:r>
              <a:rPr lang="ru-RU" sz="1200" dirty="0">
                <a:solidFill>
                  <a:srgbClr val="002060"/>
                </a:solidFill>
                <a:latin typeface="Century Gothic" pitchFamily="34" charset="0"/>
                <a:ea typeface="Calibri" panose="020F0502020204030204" pitchFamily="34" charset="0"/>
              </a:rPr>
              <a:t>Актуальность: 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Отсутствие прямой онлайн обратной связи с </a:t>
            </a:r>
            <a:r>
              <a:rPr lang="ru-RU" sz="1200" dirty="0" err="1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услугополучателем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;</a:t>
            </a:r>
          </a:p>
          <a:p>
            <a:pPr indent="-342900" algn="just">
              <a:buFont typeface="Wingdings" panose="05000000000000000000" pitchFamily="2" charset="2"/>
              <a:buChar char=""/>
            </a:pPr>
            <a:r>
              <a:rPr lang="ru-RU" sz="1200" dirty="0">
                <a:solidFill>
                  <a:srgbClr val="002060"/>
                </a:solidFill>
                <a:latin typeface="Century Gothic" pitchFamily="34" charset="0"/>
                <a:ea typeface="Calibri" panose="020F0502020204030204" pitchFamily="34" charset="0"/>
              </a:rPr>
              <a:t>Фокусный индикатор: 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Количество благодарностей в службу</a:t>
            </a:r>
            <a:r>
              <a:rPr lang="en-US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 iKomek-109 </a:t>
            </a:r>
            <a:r>
              <a:rPr lang="ru-RU" sz="1200" dirty="0" err="1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акимата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 г. </a:t>
            </a:r>
            <a:r>
              <a:rPr lang="ru-RU" sz="1200" dirty="0" err="1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Нур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-Султан. </a:t>
            </a:r>
          </a:p>
          <a:p>
            <a:pPr marL="342900" indent="-342900" algn="just">
              <a:buFont typeface="Wingdings" panose="05000000000000000000" pitchFamily="2" charset="2"/>
              <a:buChar char=""/>
            </a:pPr>
            <a:r>
              <a:rPr lang="ru-RU" sz="1200" dirty="0">
                <a:solidFill>
                  <a:srgbClr val="002060"/>
                </a:solidFill>
                <a:latin typeface="Century Gothic" pitchFamily="34" charset="0"/>
                <a:ea typeface="Calibri" panose="020F0502020204030204" pitchFamily="34" charset="0"/>
              </a:rPr>
              <a:t>Дата начала проекта – дата внедрения проекта: 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21.05.2022 г.</a:t>
            </a:r>
          </a:p>
          <a:p>
            <a:pPr marL="342900" indent="-342900" algn="just">
              <a:buFont typeface="Wingdings" panose="05000000000000000000" pitchFamily="2" charset="2"/>
              <a:buChar char=""/>
            </a:pPr>
            <a:r>
              <a:rPr lang="ru-RU" sz="1200" dirty="0">
                <a:solidFill>
                  <a:srgbClr val="002060"/>
                </a:solidFill>
                <a:latin typeface="Century Gothic" pitchFamily="34" charset="0"/>
                <a:ea typeface="Calibri" panose="020F0502020204030204" pitchFamily="34" charset="0"/>
              </a:rPr>
              <a:t>Место реализации проекта: 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город </a:t>
            </a:r>
            <a:r>
              <a:rPr lang="ru-RU" sz="1200" dirty="0" err="1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Нур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-Султан</a:t>
            </a:r>
          </a:p>
          <a:p>
            <a:pPr marL="342900" indent="-342900" algn="just">
              <a:buFont typeface="Wingdings" panose="05000000000000000000" pitchFamily="2" charset="2"/>
              <a:buChar char=""/>
            </a:pPr>
            <a:r>
              <a:rPr lang="ru-RU" sz="1200" dirty="0">
                <a:solidFill>
                  <a:srgbClr val="002060"/>
                </a:solidFill>
                <a:latin typeface="Century Gothic" pitchFamily="34" charset="0"/>
                <a:ea typeface="Calibri" panose="020F0502020204030204" pitchFamily="34" charset="0"/>
              </a:rPr>
              <a:t>Техническое решение: 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сканирование с любой фото/видео камеры смартфонов </a:t>
            </a:r>
            <a:r>
              <a:rPr lang="en-US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QR 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кода вкладки «Блог директора» сайта </a:t>
            </a:r>
            <a:r>
              <a:rPr lang="en-US" sz="1200" dirty="0">
                <a:solidFill>
                  <a:srgbClr val="99CA3C"/>
                </a:solidFill>
                <a:latin typeface="Century Gothic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</a:t>
            </a:r>
            <a:r>
              <a:rPr lang="en-US" sz="1200" dirty="0">
                <a:solidFill>
                  <a:srgbClr val="0070C0"/>
                </a:solidFill>
                <a:latin typeface="Century Gothic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103-astana.kz/blog-glavnogo-vracha/index.php</a:t>
            </a:r>
            <a:r>
              <a:rPr lang="ru-RU" sz="1200" dirty="0">
                <a:solidFill>
                  <a:srgbClr val="0070C0"/>
                </a:solidFill>
                <a:latin typeface="Century Gothic" pitchFamily="34" charset="0"/>
                <a:ea typeface="Calibri" panose="020F0502020204030204" pitchFamily="34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"/>
            </a:pPr>
            <a:r>
              <a:rPr lang="ru-RU" sz="1200" dirty="0">
                <a:solidFill>
                  <a:srgbClr val="002060"/>
                </a:solidFill>
                <a:latin typeface="Century Gothic" pitchFamily="34" charset="0"/>
                <a:ea typeface="Calibri" panose="020F0502020204030204" pitchFamily="34" charset="0"/>
              </a:rPr>
              <a:t>Источник информации по анализу и мониторингу результативности проекта: 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ИС службы</a:t>
            </a:r>
            <a:r>
              <a:rPr lang="en-US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 iKomek-109 </a:t>
            </a:r>
            <a:r>
              <a:rPr lang="ru-RU" sz="1200" dirty="0" err="1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акимата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 г. </a:t>
            </a:r>
            <a:r>
              <a:rPr lang="ru-RU" sz="1200" dirty="0" err="1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Нур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-Султан</a:t>
            </a:r>
          </a:p>
          <a:p>
            <a:pPr marL="342900" indent="-342900" algn="just"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Ожидаемый результат: Повышение уровня удовлетворённости населения города </a:t>
            </a:r>
            <a:r>
              <a:rPr lang="ru-RU" sz="1200" dirty="0" err="1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Нур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-Султан качеством . государственной услуги «Вызов скорой медицинской помощи»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032484"/>
              </p:ext>
            </p:extLst>
          </p:nvPr>
        </p:nvGraphicFramePr>
        <p:xfrm>
          <a:off x="195663" y="2363062"/>
          <a:ext cx="4425183" cy="2261643"/>
        </p:xfrm>
        <a:graphic>
          <a:graphicData uri="http://schemas.openxmlformats.org/drawingml/2006/table">
            <a:tbl>
              <a:tblPr firstRow="1" firstCol="1" bandRow="1"/>
              <a:tblGrid>
                <a:gridCol w="4425183">
                  <a:extLst>
                    <a:ext uri="{9D8B030D-6E8A-4147-A177-3AD203B41FA5}">
                      <a16:colId xmlns:a16="http://schemas.microsoft.com/office/drawing/2014/main" xmlns="" val="543929605"/>
                    </a:ext>
                  </a:extLst>
                </a:gridCol>
              </a:tblGrid>
              <a:tr h="3342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МЕРОПРИЯТИЯ В РАМКАХ РЕАЛИЗАЦИИ ПРОЕКТА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23576872"/>
                  </a:ext>
                </a:extLst>
              </a:tr>
              <a:tr h="1834923">
                <a:tc>
                  <a:txBody>
                    <a:bodyPr/>
                    <a:lstStyle/>
                    <a:p>
                      <a:pPr marL="285750" lv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Анализ проблемы и текущей ситуации;</a:t>
                      </a:r>
                    </a:p>
                    <a:p>
                      <a:pPr marL="285750" lv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Представление технических решений для прямой</a:t>
                      </a:r>
                      <a:r>
                        <a:rPr lang="ru-RU" sz="1200" baseline="0" dirty="0">
                          <a:solidFill>
                            <a:srgbClr val="0070C0"/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 обратной онлайн связи с </a:t>
                      </a:r>
                      <a:r>
                        <a:rPr lang="ru-RU" sz="1200" baseline="0" dirty="0" err="1">
                          <a:solidFill>
                            <a:srgbClr val="0070C0"/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услугополучателем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;</a:t>
                      </a:r>
                    </a:p>
                    <a:p>
                      <a:pPr marL="285750" lv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Внедрение технологии (разработка 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latin typeface="Century Gothic" pitchFamily="34" charset="0"/>
                          <a:ea typeface="Calibri" panose="020F0502020204030204" pitchFamily="34" charset="0"/>
                        </a:rPr>
                        <a:t>QR 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latin typeface="Century Gothic" pitchFamily="34" charset="0"/>
                          <a:ea typeface="Calibri" panose="020F0502020204030204" pitchFamily="34" charset="0"/>
                        </a:rPr>
                        <a:t> кода вкладки «Блог директора» официального сайта Предприятия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);</a:t>
                      </a:r>
                    </a:p>
                    <a:p>
                      <a:pPr marL="285750" lv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Разъяснительная работа с населением;</a:t>
                      </a:r>
                    </a:p>
                    <a:p>
                      <a:pPr marL="285750" lvl="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Century Gothic" pitchFamily="34" charset="0"/>
                          <a:ea typeface="Calibri" panose="020F0502020204030204" pitchFamily="34" charset="0"/>
                        </a:rPr>
                        <a:t>Мониторинг и анализ результативности внедренной технологии.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5848686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695403" y="4733751"/>
            <a:ext cx="5495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Century Gothic" pitchFamily="34" charset="0"/>
                <a:ea typeface="Calibri" panose="020F0502020204030204" pitchFamily="34" charset="0"/>
              </a:rPr>
              <a:t>Исключительность проекта: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  <a:latin typeface="Century Gothic" pitchFamily="34" charset="0"/>
                <a:ea typeface="Calibri" panose="020F0502020204030204" pitchFamily="34" charset="0"/>
              </a:rPr>
              <a:t>Технология впервые внедрена в экстренной медицинской службе Республики Казахстан;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FF0000"/>
                </a:solidFill>
                <a:latin typeface="Century Gothic" pitchFamily="34" charset="0"/>
                <a:ea typeface="Calibri" panose="020F0502020204030204" pitchFamily="34" charset="0"/>
              </a:rPr>
              <a:t>Налажена печать QR  кода вкладки «Блог директора» официального сайта Предприятия на бланочной продукции для пациента – форма 086/у «Сигнальный лист участковому врачу»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190539" y="4769306"/>
            <a:ext cx="1962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kern="1800" dirty="0">
                <a:solidFill>
                  <a:srgbClr val="918655">
                    <a:lumMod val="50000"/>
                  </a:srgbClr>
                </a:solidFill>
                <a:latin typeface="Century Gothic" pitchFamily="34" charset="0"/>
                <a:ea typeface="Times New Roman" panose="02020603050405020304" pitchFamily="18" charset="0"/>
              </a:rPr>
              <a:t>Результаты реализации проекта:</a:t>
            </a:r>
          </a:p>
          <a:p>
            <a:pPr algn="ctr"/>
            <a:r>
              <a:rPr lang="ru-RU" sz="1200" kern="1800" dirty="0">
                <a:solidFill>
                  <a:srgbClr val="918655">
                    <a:lumMod val="50000"/>
                  </a:srgbClr>
                </a:solidFill>
                <a:latin typeface="Century Gothic" pitchFamily="34" charset="0"/>
                <a:ea typeface="Times New Roman" panose="02020603050405020304" pitchFamily="18" charset="0"/>
              </a:rPr>
              <a:t>Повышение уровня удовлетворенности населения услугой «Вызов СМП»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43ABB9-CDC9-7645-A044-0B73C4E67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242" y="2363061"/>
            <a:ext cx="1554915" cy="11780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78" y="2450625"/>
            <a:ext cx="1234484" cy="109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94" y="3627317"/>
            <a:ext cx="1554915" cy="98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78" y="3664073"/>
            <a:ext cx="1239947" cy="101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 10"/>
          <p:cNvSpPr/>
          <p:nvPr/>
        </p:nvSpPr>
        <p:spPr>
          <a:xfrm>
            <a:off x="6319046" y="2376163"/>
            <a:ext cx="492671" cy="3541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35237" y="6237081"/>
            <a:ext cx="6934981" cy="461665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cs typeface="Times New Roman" panose="02020603050405020304" pitchFamily="18" charset="0"/>
              </a:rPr>
              <a:t>Предприятие не вошло в первую 10-ку по жалобам среди медицинских учреждений г. </a:t>
            </a:r>
            <a:r>
              <a:rPr lang="ru-RU" sz="1200" dirty="0" err="1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cs typeface="Times New Roman" panose="02020603050405020304" pitchFamily="18" charset="0"/>
              </a:rPr>
              <a:t>Нур</a:t>
            </a:r>
            <a:r>
              <a:rPr lang="ru-RU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cs typeface="Times New Roman" panose="02020603050405020304" pitchFamily="18" charset="0"/>
              </a:rPr>
              <a:t>-Султан в период с 2019 по 2021 г.</a:t>
            </a:r>
          </a:p>
        </p:txBody>
      </p:sp>
      <p:pic>
        <p:nvPicPr>
          <p:cNvPr id="7" name="Рисунок 6" descr="Скорая помощь со сплошной заливкой">
            <a:extLst>
              <a:ext uri="{FF2B5EF4-FFF2-40B4-BE49-F238E27FC236}">
                <a16:creationId xmlns:a16="http://schemas.microsoft.com/office/drawing/2014/main" xmlns="" id="{BCC3B8F7-9145-443E-ED8F-3966CACF21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10722670" y="79513"/>
            <a:ext cx="967409" cy="914400"/>
          </a:xfrm>
          <a:prstGeom prst="rect">
            <a:avLst/>
          </a:prstGeom>
        </p:spPr>
      </p:pic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xmlns="" id="{06443091-38F2-9D69-18C2-957CCA0B1639}"/>
              </a:ext>
            </a:extLst>
          </p:cNvPr>
          <p:cNvSpPr/>
          <p:nvPr/>
        </p:nvSpPr>
        <p:spPr>
          <a:xfrm>
            <a:off x="9505369" y="3022382"/>
            <a:ext cx="427596" cy="422998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9C1E93-63C5-9B5C-CB83-189819CF8271}"/>
              </a:ext>
            </a:extLst>
          </p:cNvPr>
          <p:cNvSpPr txBox="1"/>
          <p:nvPr/>
        </p:nvSpPr>
        <p:spPr>
          <a:xfrm>
            <a:off x="9415094" y="3408994"/>
            <a:ext cx="1064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г.</a:t>
            </a:r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xmlns="" id="{E17340DD-98F8-25EB-4DEC-82B182FE91A0}"/>
              </a:ext>
            </a:extLst>
          </p:cNvPr>
          <p:cNvSpPr/>
          <p:nvPr/>
        </p:nvSpPr>
        <p:spPr>
          <a:xfrm>
            <a:off x="8658157" y="3204506"/>
            <a:ext cx="427596" cy="42299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FA6A23E-03B6-81F3-AF40-96AE53BA4EF8}"/>
              </a:ext>
            </a:extLst>
          </p:cNvPr>
          <p:cNvSpPr txBox="1"/>
          <p:nvPr/>
        </p:nvSpPr>
        <p:spPr>
          <a:xfrm>
            <a:off x="8523097" y="3635330"/>
            <a:ext cx="1064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7C3D24C1-8220-8049-09BF-A88BBDFD3352}"/>
              </a:ext>
            </a:extLst>
          </p:cNvPr>
          <p:cNvSpPr/>
          <p:nvPr/>
        </p:nvSpPr>
        <p:spPr>
          <a:xfrm>
            <a:off x="10063627" y="2682376"/>
            <a:ext cx="1042269" cy="8587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xmlns="" id="{25848585-D55E-B9C5-6721-9F792216BF4A}"/>
              </a:ext>
            </a:extLst>
          </p:cNvPr>
          <p:cNvSpPr/>
          <p:nvPr/>
        </p:nvSpPr>
        <p:spPr>
          <a:xfrm>
            <a:off x="10375726" y="2725554"/>
            <a:ext cx="427596" cy="422998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874EEF6-5C7E-D80E-1F9B-D888A72381E5}"/>
              </a:ext>
            </a:extLst>
          </p:cNvPr>
          <p:cNvSpPr txBox="1"/>
          <p:nvPr/>
        </p:nvSpPr>
        <p:spPr>
          <a:xfrm>
            <a:off x="10190539" y="3137901"/>
            <a:ext cx="1064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2021 г.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E886A30-CB1E-F334-8660-B9E824141A2C}"/>
              </a:ext>
            </a:extLst>
          </p:cNvPr>
          <p:cNvSpPr txBox="1"/>
          <p:nvPr/>
        </p:nvSpPr>
        <p:spPr>
          <a:xfrm>
            <a:off x="7831158" y="4030641"/>
            <a:ext cx="430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  <a:cs typeface="Times New Roman" panose="02020603050405020304" pitchFamily="18" charset="0"/>
              </a:rPr>
              <a:t>Лидирующая позиция Предприятия по благодарностям среди МО г. Нур-Султан по данным службы</a:t>
            </a:r>
            <a:r>
              <a:rPr lang="ru-RU" sz="1200" dirty="0">
                <a:latin typeface="Century Gothic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90C226">
                    <a:lumMod val="50000"/>
                  </a:srgbClr>
                </a:solidFill>
                <a:latin typeface="Century Gothic" pitchFamily="34" charset="0"/>
                <a:ea typeface="Calibri" panose="020F0502020204030204" pitchFamily="34" charset="0"/>
              </a:rPr>
              <a:t>iKomek-109</a:t>
            </a:r>
            <a:endParaRPr lang="ru-RU" sz="1200" dirty="0">
              <a:latin typeface="Century Gothic" pitchFamily="34" charset="0"/>
            </a:endParaRPr>
          </a:p>
        </p:txBody>
      </p:sp>
      <p:sp>
        <p:nvSpPr>
          <p:cNvPr id="23" name="Прямоугольник: скругленные углы 24">
            <a:extLst>
              <a:ext uri="{FF2B5EF4-FFF2-40B4-BE49-F238E27FC236}">
                <a16:creationId xmlns:a16="http://schemas.microsoft.com/office/drawing/2014/main" xmlns="" id="{7C3D24C1-8220-8049-09BF-A88BBDFD3352}"/>
              </a:ext>
            </a:extLst>
          </p:cNvPr>
          <p:cNvSpPr/>
          <p:nvPr/>
        </p:nvSpPr>
        <p:spPr>
          <a:xfrm>
            <a:off x="10980725" y="2414293"/>
            <a:ext cx="1172350" cy="8587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xmlns="" id="{25848585-D55E-B9C5-6721-9F792216BF4A}"/>
              </a:ext>
            </a:extLst>
          </p:cNvPr>
          <p:cNvSpPr/>
          <p:nvPr/>
        </p:nvSpPr>
        <p:spPr>
          <a:xfrm>
            <a:off x="11398699" y="2456337"/>
            <a:ext cx="427596" cy="422998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874EEF6-5C7E-D80E-1F9B-D888A72381E5}"/>
              </a:ext>
            </a:extLst>
          </p:cNvPr>
          <p:cNvSpPr txBox="1"/>
          <p:nvPr/>
        </p:nvSpPr>
        <p:spPr>
          <a:xfrm>
            <a:off x="10980725" y="2860230"/>
            <a:ext cx="117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кв. 2022 г.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4FC24385-3DA9-B57F-9EB4-143E600D56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215657"/>
              </p:ext>
            </p:extLst>
          </p:nvPr>
        </p:nvGraphicFramePr>
        <p:xfrm>
          <a:off x="536713" y="4490639"/>
          <a:ext cx="3469532" cy="2261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86563219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34074</TotalTime>
  <Words>1279</Words>
  <Application>Microsoft Office PowerPoint</Application>
  <PresentationFormat>Произвольный</PresentationFormat>
  <Paragraphs>157</Paragraphs>
  <Slides>11</Slides>
  <Notes>3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ПРОЕКТЫ по улучшению качества оказания государственной услуги «Вызов скорой медицинской помощи»  ГКП на ПХВ «Городская станция скорой медицинской помощи» акимата г. Нур-Султан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«SMART HELP–Доступный двор»</vt:lpstr>
      <vt:lpstr>Презентация PowerPoint</vt:lpstr>
      <vt:lpstr>Чат-бот социальной сети Telegram</vt:lpstr>
      <vt:lpstr>Презентация PowerPoint</vt:lpstr>
      <vt:lpstr>ГОРОДСКОЙ ЦЕНТР МОНИТОРИНГА И ОПЕРАТИВНОГО РЕАГИРОВАНИЯ АКИМАТА ГОРОДА НУР-СУЛТАН – «iKOMEK109»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Туякова</cp:lastModifiedBy>
  <cp:revision>2363</cp:revision>
  <cp:lastPrinted>2021-10-19T05:40:17Z</cp:lastPrinted>
  <dcterms:created xsi:type="dcterms:W3CDTF">2017-12-11T10:34:28Z</dcterms:created>
  <dcterms:modified xsi:type="dcterms:W3CDTF">2022-05-16T03:25:12Z</dcterms:modified>
</cp:coreProperties>
</file>